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41148000" cy="37490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32" autoAdjust="0"/>
    <p:restoredTop sz="94642" autoAdjust="0"/>
  </p:normalViewPr>
  <p:slideViewPr>
    <p:cSldViewPr snapToGrid="0">
      <p:cViewPr>
        <p:scale>
          <a:sx n="20" d="100"/>
          <a:sy n="20" d="100"/>
        </p:scale>
        <p:origin x="2766"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85" d="100"/>
          <a:sy n="85" d="100"/>
        </p:scale>
        <p:origin x="3168" y="72"/>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DCE42-603C-4071-8F50-87CD451C5EB4}" type="datetimeFigureOut">
              <a:rPr lang="en-US" smtClean="0"/>
              <a:t>5/6/2019</a:t>
            </a:fld>
            <a:endParaRPr lang="en-US"/>
          </a:p>
        </p:txBody>
      </p:sp>
      <p:sp>
        <p:nvSpPr>
          <p:cNvPr id="4" name="Slide Image Placeholder 3"/>
          <p:cNvSpPr>
            <a:spLocks noGrp="1" noRot="1" noChangeAspect="1"/>
          </p:cNvSpPr>
          <p:nvPr>
            <p:ph type="sldImg" idx="2"/>
          </p:nvPr>
        </p:nvSpPr>
        <p:spPr>
          <a:xfrm>
            <a:off x="1735138" y="1143000"/>
            <a:ext cx="3387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0100B-31D3-4F8D-8DA7-E87F8BBA0C62}" type="slidenum">
              <a:rPr lang="en-US" smtClean="0"/>
              <a:t>‹#›</a:t>
            </a:fld>
            <a:endParaRPr lang="en-US"/>
          </a:p>
        </p:txBody>
      </p:sp>
    </p:spTree>
    <p:extLst>
      <p:ext uri="{BB962C8B-B14F-4D97-AF65-F5344CB8AC3E}">
        <p14:creationId xmlns:p14="http://schemas.microsoft.com/office/powerpoint/2010/main" val="1046748865"/>
      </p:ext>
    </p:extLst>
  </p:cSld>
  <p:clrMap bg1="lt1" tx1="dk1" bg2="lt2" tx2="dk2" accent1="accent1" accent2="accent2" accent3="accent3" accent4="accent4" accent5="accent5" accent6="accent6" hlink="hlink" folHlink="folHlink"/>
  <p:notesStyle>
    <a:lvl1pPr marL="0" algn="l" defTabSz="3774643" rtl="0" eaLnBrk="1" latinLnBrk="0" hangingPunct="1">
      <a:defRPr sz="4954" kern="1200">
        <a:solidFill>
          <a:schemeClr val="tx1"/>
        </a:solidFill>
        <a:latin typeface="+mn-lt"/>
        <a:ea typeface="+mn-ea"/>
        <a:cs typeface="+mn-cs"/>
      </a:defRPr>
    </a:lvl1pPr>
    <a:lvl2pPr marL="1887322" algn="l" defTabSz="3774643" rtl="0" eaLnBrk="1" latinLnBrk="0" hangingPunct="1">
      <a:defRPr sz="4954" kern="1200">
        <a:solidFill>
          <a:schemeClr val="tx1"/>
        </a:solidFill>
        <a:latin typeface="+mn-lt"/>
        <a:ea typeface="+mn-ea"/>
        <a:cs typeface="+mn-cs"/>
      </a:defRPr>
    </a:lvl2pPr>
    <a:lvl3pPr marL="3774643" algn="l" defTabSz="3774643" rtl="0" eaLnBrk="1" latinLnBrk="0" hangingPunct="1">
      <a:defRPr sz="4954" kern="1200">
        <a:solidFill>
          <a:schemeClr val="tx1"/>
        </a:solidFill>
        <a:latin typeface="+mn-lt"/>
        <a:ea typeface="+mn-ea"/>
        <a:cs typeface="+mn-cs"/>
      </a:defRPr>
    </a:lvl3pPr>
    <a:lvl4pPr marL="5661965" algn="l" defTabSz="3774643" rtl="0" eaLnBrk="1" latinLnBrk="0" hangingPunct="1">
      <a:defRPr sz="4954" kern="1200">
        <a:solidFill>
          <a:schemeClr val="tx1"/>
        </a:solidFill>
        <a:latin typeface="+mn-lt"/>
        <a:ea typeface="+mn-ea"/>
        <a:cs typeface="+mn-cs"/>
      </a:defRPr>
    </a:lvl4pPr>
    <a:lvl5pPr marL="7549286" algn="l" defTabSz="3774643" rtl="0" eaLnBrk="1" latinLnBrk="0" hangingPunct="1">
      <a:defRPr sz="4954" kern="1200">
        <a:solidFill>
          <a:schemeClr val="tx1"/>
        </a:solidFill>
        <a:latin typeface="+mn-lt"/>
        <a:ea typeface="+mn-ea"/>
        <a:cs typeface="+mn-cs"/>
      </a:defRPr>
    </a:lvl5pPr>
    <a:lvl6pPr marL="9436608" algn="l" defTabSz="3774643" rtl="0" eaLnBrk="1" latinLnBrk="0" hangingPunct="1">
      <a:defRPr sz="4954" kern="1200">
        <a:solidFill>
          <a:schemeClr val="tx1"/>
        </a:solidFill>
        <a:latin typeface="+mn-lt"/>
        <a:ea typeface="+mn-ea"/>
        <a:cs typeface="+mn-cs"/>
      </a:defRPr>
    </a:lvl6pPr>
    <a:lvl7pPr marL="11323930" algn="l" defTabSz="3774643" rtl="0" eaLnBrk="1" latinLnBrk="0" hangingPunct="1">
      <a:defRPr sz="4954" kern="1200">
        <a:solidFill>
          <a:schemeClr val="tx1"/>
        </a:solidFill>
        <a:latin typeface="+mn-lt"/>
        <a:ea typeface="+mn-ea"/>
        <a:cs typeface="+mn-cs"/>
      </a:defRPr>
    </a:lvl7pPr>
    <a:lvl8pPr marL="13211251" algn="l" defTabSz="3774643" rtl="0" eaLnBrk="1" latinLnBrk="0" hangingPunct="1">
      <a:defRPr sz="4954" kern="1200">
        <a:solidFill>
          <a:schemeClr val="tx1"/>
        </a:solidFill>
        <a:latin typeface="+mn-lt"/>
        <a:ea typeface="+mn-ea"/>
        <a:cs typeface="+mn-cs"/>
      </a:defRPr>
    </a:lvl8pPr>
    <a:lvl9pPr marL="15098573" algn="l" defTabSz="3774643" rtl="0" eaLnBrk="1" latinLnBrk="0" hangingPunct="1">
      <a:defRPr sz="49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40100B-31D3-4F8D-8DA7-E87F8BBA0C62}" type="slidenum">
              <a:rPr lang="en-US" smtClean="0"/>
              <a:t>1</a:t>
            </a:fld>
            <a:endParaRPr lang="en-US"/>
          </a:p>
        </p:txBody>
      </p:sp>
    </p:spTree>
    <p:extLst>
      <p:ext uri="{BB962C8B-B14F-4D97-AF65-F5344CB8AC3E}">
        <p14:creationId xmlns:p14="http://schemas.microsoft.com/office/powerpoint/2010/main" val="37586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86100" y="6135585"/>
            <a:ext cx="34975800" cy="13052213"/>
          </a:xfrm>
        </p:spPr>
        <p:txBody>
          <a:bodyPr anchor="b"/>
          <a:lstStyle>
            <a:lvl1pPr algn="ctr">
              <a:defRPr sz="27000"/>
            </a:lvl1pPr>
          </a:lstStyle>
          <a:p>
            <a:r>
              <a:rPr lang="en-US"/>
              <a:t>Click to edit Master title style</a:t>
            </a:r>
            <a:endParaRPr lang="en-US" dirty="0"/>
          </a:p>
        </p:txBody>
      </p:sp>
      <p:sp>
        <p:nvSpPr>
          <p:cNvPr id="3" name="Subtitle 2"/>
          <p:cNvSpPr>
            <a:spLocks noGrp="1"/>
          </p:cNvSpPr>
          <p:nvPr>
            <p:ph type="subTitle" idx="1"/>
          </p:nvPr>
        </p:nvSpPr>
        <p:spPr>
          <a:xfrm>
            <a:off x="5143500" y="19691141"/>
            <a:ext cx="30861000" cy="9051499"/>
          </a:xfrm>
        </p:spPr>
        <p:txBody>
          <a:bodyPr/>
          <a:lstStyle>
            <a:lvl1pPr marL="0" indent="0" algn="ctr">
              <a:buNone/>
              <a:defRPr sz="10800"/>
            </a:lvl1pPr>
            <a:lvl2pPr marL="2057400" indent="0" algn="ctr">
              <a:buNone/>
              <a:defRPr sz="9000"/>
            </a:lvl2pPr>
            <a:lvl3pPr marL="4114800" indent="0" algn="ctr">
              <a:buNone/>
              <a:defRPr sz="8100"/>
            </a:lvl3pPr>
            <a:lvl4pPr marL="6172200" indent="0" algn="ctr">
              <a:buNone/>
              <a:defRPr sz="7200"/>
            </a:lvl4pPr>
            <a:lvl5pPr marL="8229600" indent="0" algn="ctr">
              <a:buNone/>
              <a:defRPr sz="7200"/>
            </a:lvl5pPr>
            <a:lvl6pPr marL="10287000" indent="0" algn="ctr">
              <a:buNone/>
              <a:defRPr sz="7200"/>
            </a:lvl6pPr>
            <a:lvl7pPr marL="12344400" indent="0" algn="ctr">
              <a:buNone/>
              <a:defRPr sz="7200"/>
            </a:lvl7pPr>
            <a:lvl8pPr marL="14401800" indent="0" algn="ctr">
              <a:buNone/>
              <a:defRPr sz="7200"/>
            </a:lvl8pPr>
            <a:lvl9pPr marL="16459200" indent="0" algn="ctr">
              <a:buNone/>
              <a:defRPr sz="7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613883-3CFD-4D9A-A019-05F1BD3272BA}"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1099188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13883-3CFD-4D9A-A019-05F1BD3272BA}"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1719431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446540" y="1996017"/>
            <a:ext cx="8872538" cy="317713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828927" y="1996017"/>
            <a:ext cx="26103263" cy="317713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13883-3CFD-4D9A-A019-05F1BD3272BA}"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2527938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13883-3CFD-4D9A-A019-05F1BD3272BA}"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185198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07496" y="9346576"/>
            <a:ext cx="35490150" cy="15594962"/>
          </a:xfrm>
        </p:spPr>
        <p:txBody>
          <a:bodyPr anchor="b"/>
          <a:lstStyle>
            <a:lvl1pPr>
              <a:defRPr sz="27000"/>
            </a:lvl1pPr>
          </a:lstStyle>
          <a:p>
            <a:r>
              <a:rPr lang="en-US"/>
              <a:t>Click to edit Master title style</a:t>
            </a:r>
            <a:endParaRPr lang="en-US" dirty="0"/>
          </a:p>
        </p:txBody>
      </p:sp>
      <p:sp>
        <p:nvSpPr>
          <p:cNvPr id="3" name="Text Placeholder 2"/>
          <p:cNvSpPr>
            <a:spLocks noGrp="1"/>
          </p:cNvSpPr>
          <p:nvPr>
            <p:ph type="body" idx="1"/>
          </p:nvPr>
        </p:nvSpPr>
        <p:spPr>
          <a:xfrm>
            <a:off x="2807496" y="25089073"/>
            <a:ext cx="35490150" cy="8201022"/>
          </a:xfrm>
        </p:spPr>
        <p:txBody>
          <a:bodyPr/>
          <a:lstStyle>
            <a:lvl1pPr marL="0" indent="0">
              <a:buNone/>
              <a:defRPr sz="10800">
                <a:solidFill>
                  <a:schemeClr val="tx1"/>
                </a:solidFill>
              </a:defRPr>
            </a:lvl1pPr>
            <a:lvl2pPr marL="2057400" indent="0">
              <a:buNone/>
              <a:defRPr sz="9000">
                <a:solidFill>
                  <a:schemeClr val="tx1">
                    <a:tint val="75000"/>
                  </a:schemeClr>
                </a:solidFill>
              </a:defRPr>
            </a:lvl2pPr>
            <a:lvl3pPr marL="4114800" indent="0">
              <a:buNone/>
              <a:defRPr sz="8100">
                <a:solidFill>
                  <a:schemeClr val="tx1">
                    <a:tint val="75000"/>
                  </a:schemeClr>
                </a:solidFill>
              </a:defRPr>
            </a:lvl3pPr>
            <a:lvl4pPr marL="6172200" indent="0">
              <a:buNone/>
              <a:defRPr sz="7200">
                <a:solidFill>
                  <a:schemeClr val="tx1">
                    <a:tint val="75000"/>
                  </a:schemeClr>
                </a:solidFill>
              </a:defRPr>
            </a:lvl4pPr>
            <a:lvl5pPr marL="8229600" indent="0">
              <a:buNone/>
              <a:defRPr sz="7200">
                <a:solidFill>
                  <a:schemeClr val="tx1">
                    <a:tint val="75000"/>
                  </a:schemeClr>
                </a:solidFill>
              </a:defRPr>
            </a:lvl5pPr>
            <a:lvl6pPr marL="10287000" indent="0">
              <a:buNone/>
              <a:defRPr sz="7200">
                <a:solidFill>
                  <a:schemeClr val="tx1">
                    <a:tint val="75000"/>
                  </a:schemeClr>
                </a:solidFill>
              </a:defRPr>
            </a:lvl6pPr>
            <a:lvl7pPr marL="12344400" indent="0">
              <a:buNone/>
              <a:defRPr sz="7200">
                <a:solidFill>
                  <a:schemeClr val="tx1">
                    <a:tint val="75000"/>
                  </a:schemeClr>
                </a:solidFill>
              </a:defRPr>
            </a:lvl7pPr>
            <a:lvl8pPr marL="14401800" indent="0">
              <a:buNone/>
              <a:defRPr sz="7200">
                <a:solidFill>
                  <a:schemeClr val="tx1">
                    <a:tint val="75000"/>
                  </a:schemeClr>
                </a:solidFill>
              </a:defRPr>
            </a:lvl8pPr>
            <a:lvl9pPr marL="16459200" indent="0">
              <a:buNone/>
              <a:defRPr sz="7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13883-3CFD-4D9A-A019-05F1BD3272BA}"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106680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828925" y="9980084"/>
            <a:ext cx="17487900" cy="23787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831175" y="9980084"/>
            <a:ext cx="17487900" cy="23787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613883-3CFD-4D9A-A019-05F1BD3272BA}" type="datetimeFigureOut">
              <a:rPr lang="en-US" smtClean="0"/>
              <a:t>5/6/2019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896087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34285" y="1996025"/>
            <a:ext cx="35490150" cy="724641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834289" y="9190358"/>
            <a:ext cx="17407530" cy="4504052"/>
          </a:xfrm>
        </p:spPr>
        <p:txBody>
          <a:bodyPr anchor="b"/>
          <a:lstStyle>
            <a:lvl1pPr marL="0" indent="0">
              <a:buNone/>
              <a:defRPr sz="10800" b="1"/>
            </a:lvl1pPr>
            <a:lvl2pPr marL="2057400" indent="0">
              <a:buNone/>
              <a:defRPr sz="9000" b="1"/>
            </a:lvl2pPr>
            <a:lvl3pPr marL="4114800" indent="0">
              <a:buNone/>
              <a:defRPr sz="8100" b="1"/>
            </a:lvl3pPr>
            <a:lvl4pPr marL="6172200" indent="0">
              <a:buNone/>
              <a:defRPr sz="7200" b="1"/>
            </a:lvl4pPr>
            <a:lvl5pPr marL="8229600" indent="0">
              <a:buNone/>
              <a:defRPr sz="7200" b="1"/>
            </a:lvl5pPr>
            <a:lvl6pPr marL="10287000" indent="0">
              <a:buNone/>
              <a:defRPr sz="7200" b="1"/>
            </a:lvl6pPr>
            <a:lvl7pPr marL="12344400" indent="0">
              <a:buNone/>
              <a:defRPr sz="7200" b="1"/>
            </a:lvl7pPr>
            <a:lvl8pPr marL="14401800" indent="0">
              <a:buNone/>
              <a:defRPr sz="7200" b="1"/>
            </a:lvl8pPr>
            <a:lvl9pPr marL="16459200" indent="0">
              <a:buNone/>
              <a:defRPr sz="7200" b="1"/>
            </a:lvl9pPr>
          </a:lstStyle>
          <a:p>
            <a:pPr lvl="0"/>
            <a:r>
              <a:rPr lang="en-US"/>
              <a:t>Click to edit Master text styles</a:t>
            </a:r>
          </a:p>
        </p:txBody>
      </p:sp>
      <p:sp>
        <p:nvSpPr>
          <p:cNvPr id="4" name="Content Placeholder 3"/>
          <p:cNvSpPr>
            <a:spLocks noGrp="1"/>
          </p:cNvSpPr>
          <p:nvPr>
            <p:ph sz="half" idx="2"/>
          </p:nvPr>
        </p:nvSpPr>
        <p:spPr>
          <a:xfrm>
            <a:off x="2834289" y="13694410"/>
            <a:ext cx="17407530" cy="20142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831177" y="9190358"/>
            <a:ext cx="17493260" cy="4504052"/>
          </a:xfrm>
        </p:spPr>
        <p:txBody>
          <a:bodyPr anchor="b"/>
          <a:lstStyle>
            <a:lvl1pPr marL="0" indent="0">
              <a:buNone/>
              <a:defRPr sz="10800" b="1"/>
            </a:lvl1pPr>
            <a:lvl2pPr marL="2057400" indent="0">
              <a:buNone/>
              <a:defRPr sz="9000" b="1"/>
            </a:lvl2pPr>
            <a:lvl3pPr marL="4114800" indent="0">
              <a:buNone/>
              <a:defRPr sz="8100" b="1"/>
            </a:lvl3pPr>
            <a:lvl4pPr marL="6172200" indent="0">
              <a:buNone/>
              <a:defRPr sz="7200" b="1"/>
            </a:lvl4pPr>
            <a:lvl5pPr marL="8229600" indent="0">
              <a:buNone/>
              <a:defRPr sz="7200" b="1"/>
            </a:lvl5pPr>
            <a:lvl6pPr marL="10287000" indent="0">
              <a:buNone/>
              <a:defRPr sz="7200" b="1"/>
            </a:lvl6pPr>
            <a:lvl7pPr marL="12344400" indent="0">
              <a:buNone/>
              <a:defRPr sz="7200" b="1"/>
            </a:lvl7pPr>
            <a:lvl8pPr marL="14401800" indent="0">
              <a:buNone/>
              <a:defRPr sz="7200" b="1"/>
            </a:lvl8pPr>
            <a:lvl9pPr marL="16459200" indent="0">
              <a:buNone/>
              <a:defRPr sz="7200" b="1"/>
            </a:lvl9pPr>
          </a:lstStyle>
          <a:p>
            <a:pPr lvl="0"/>
            <a:r>
              <a:rPr lang="en-US"/>
              <a:t>Click to edit Master text styles</a:t>
            </a:r>
          </a:p>
        </p:txBody>
      </p:sp>
      <p:sp>
        <p:nvSpPr>
          <p:cNvPr id="6" name="Content Placeholder 5"/>
          <p:cNvSpPr>
            <a:spLocks noGrp="1"/>
          </p:cNvSpPr>
          <p:nvPr>
            <p:ph sz="quarter" idx="4"/>
          </p:nvPr>
        </p:nvSpPr>
        <p:spPr>
          <a:xfrm>
            <a:off x="20831177" y="13694410"/>
            <a:ext cx="17493260" cy="20142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613883-3CFD-4D9A-A019-05F1BD3272BA}" type="datetimeFigureOut">
              <a:rPr lang="en-US" smtClean="0"/>
              <a:t>5/6/2019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2357908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613883-3CFD-4D9A-A019-05F1BD3272BA}" type="datetimeFigureOut">
              <a:rPr lang="en-US" smtClean="0"/>
              <a:t>5/6/2019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4210810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613883-3CFD-4D9A-A019-05F1BD3272BA}" type="datetimeFigureOut">
              <a:rPr lang="en-US" smtClean="0"/>
              <a:t>5/6/2019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362987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34285" y="2499360"/>
            <a:ext cx="13271301" cy="8747760"/>
          </a:xfrm>
        </p:spPr>
        <p:txBody>
          <a:bodyPr anchor="b"/>
          <a:lstStyle>
            <a:lvl1pPr>
              <a:defRPr sz="14400"/>
            </a:lvl1pPr>
          </a:lstStyle>
          <a:p>
            <a:r>
              <a:rPr lang="en-US"/>
              <a:t>Click to edit Master title style</a:t>
            </a:r>
            <a:endParaRPr lang="en-US" dirty="0"/>
          </a:p>
        </p:txBody>
      </p:sp>
      <p:sp>
        <p:nvSpPr>
          <p:cNvPr id="3" name="Content Placeholder 2"/>
          <p:cNvSpPr>
            <a:spLocks noGrp="1"/>
          </p:cNvSpPr>
          <p:nvPr>
            <p:ph idx="1"/>
          </p:nvPr>
        </p:nvSpPr>
        <p:spPr>
          <a:xfrm>
            <a:off x="17493259" y="5397932"/>
            <a:ext cx="20831175" cy="26642483"/>
          </a:xfrm>
        </p:spPr>
        <p:txBody>
          <a:bodyPr/>
          <a:lstStyle>
            <a:lvl1pPr>
              <a:defRPr sz="14400"/>
            </a:lvl1pPr>
            <a:lvl2pPr>
              <a:defRPr sz="12600"/>
            </a:lvl2pPr>
            <a:lvl3pPr>
              <a:defRPr sz="10800"/>
            </a:lvl3pPr>
            <a:lvl4pPr>
              <a:defRPr sz="9000"/>
            </a:lvl4pPr>
            <a:lvl5pPr>
              <a:defRPr sz="9000"/>
            </a:lvl5pPr>
            <a:lvl6pPr>
              <a:defRPr sz="9000"/>
            </a:lvl6pPr>
            <a:lvl7pPr>
              <a:defRPr sz="9000"/>
            </a:lvl7pPr>
            <a:lvl8pPr>
              <a:defRPr sz="9000"/>
            </a:lvl8pPr>
            <a:lvl9pPr>
              <a:defRPr sz="9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834285" y="11247120"/>
            <a:ext cx="13271301" cy="20836681"/>
          </a:xfrm>
        </p:spPr>
        <p:txBody>
          <a:bodyPr/>
          <a:lstStyle>
            <a:lvl1pPr marL="0" indent="0">
              <a:buNone/>
              <a:defRPr sz="7200"/>
            </a:lvl1pPr>
            <a:lvl2pPr marL="2057400" indent="0">
              <a:buNone/>
              <a:defRPr sz="6300"/>
            </a:lvl2pPr>
            <a:lvl3pPr marL="4114800" indent="0">
              <a:buNone/>
              <a:defRPr sz="5400"/>
            </a:lvl3pPr>
            <a:lvl4pPr marL="6172200" indent="0">
              <a:buNone/>
              <a:defRPr sz="4500"/>
            </a:lvl4pPr>
            <a:lvl5pPr marL="8229600" indent="0">
              <a:buNone/>
              <a:defRPr sz="4500"/>
            </a:lvl5pPr>
            <a:lvl6pPr marL="10287000" indent="0">
              <a:buNone/>
              <a:defRPr sz="4500"/>
            </a:lvl6pPr>
            <a:lvl7pPr marL="12344400" indent="0">
              <a:buNone/>
              <a:defRPr sz="4500"/>
            </a:lvl7pPr>
            <a:lvl8pPr marL="14401800" indent="0">
              <a:buNone/>
              <a:defRPr sz="4500"/>
            </a:lvl8pPr>
            <a:lvl9pPr marL="16459200" indent="0">
              <a:buNone/>
              <a:defRPr sz="4500"/>
            </a:lvl9pPr>
          </a:lstStyle>
          <a:p>
            <a:pPr lvl="0"/>
            <a:r>
              <a:rPr lang="en-US"/>
              <a:t>Click to edit Master text styles</a:t>
            </a:r>
          </a:p>
        </p:txBody>
      </p:sp>
      <p:sp>
        <p:nvSpPr>
          <p:cNvPr id="5" name="Date Placeholder 4"/>
          <p:cNvSpPr>
            <a:spLocks noGrp="1"/>
          </p:cNvSpPr>
          <p:nvPr>
            <p:ph type="dt" sz="half" idx="10"/>
          </p:nvPr>
        </p:nvSpPr>
        <p:spPr/>
        <p:txBody>
          <a:bodyPr/>
          <a:lstStyle/>
          <a:p>
            <a:fld id="{CF613883-3CFD-4D9A-A019-05F1BD3272BA}" type="datetimeFigureOut">
              <a:rPr lang="en-US" smtClean="0"/>
              <a:t>5/6/2019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403904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34285" y="2499360"/>
            <a:ext cx="13271301" cy="8747760"/>
          </a:xfrm>
        </p:spPr>
        <p:txBody>
          <a:bodyPr anchor="b"/>
          <a:lstStyle>
            <a:lvl1pPr>
              <a:defRPr sz="14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493259" y="5397932"/>
            <a:ext cx="20831175" cy="26642483"/>
          </a:xfrm>
        </p:spPr>
        <p:txBody>
          <a:bodyPr anchor="t"/>
          <a:lstStyle>
            <a:lvl1pPr marL="0" indent="0">
              <a:buNone/>
              <a:defRPr sz="14400"/>
            </a:lvl1pPr>
            <a:lvl2pPr marL="2057400" indent="0">
              <a:buNone/>
              <a:defRPr sz="12600"/>
            </a:lvl2pPr>
            <a:lvl3pPr marL="4114800" indent="0">
              <a:buNone/>
              <a:defRPr sz="10800"/>
            </a:lvl3pPr>
            <a:lvl4pPr marL="6172200" indent="0">
              <a:buNone/>
              <a:defRPr sz="9000"/>
            </a:lvl4pPr>
            <a:lvl5pPr marL="8229600" indent="0">
              <a:buNone/>
              <a:defRPr sz="9000"/>
            </a:lvl5pPr>
            <a:lvl6pPr marL="10287000" indent="0">
              <a:buNone/>
              <a:defRPr sz="9000"/>
            </a:lvl6pPr>
            <a:lvl7pPr marL="12344400" indent="0">
              <a:buNone/>
              <a:defRPr sz="9000"/>
            </a:lvl7pPr>
            <a:lvl8pPr marL="14401800" indent="0">
              <a:buNone/>
              <a:defRPr sz="9000"/>
            </a:lvl8pPr>
            <a:lvl9pPr marL="16459200" indent="0">
              <a:buNone/>
              <a:defRPr sz="9000"/>
            </a:lvl9pPr>
          </a:lstStyle>
          <a:p>
            <a:r>
              <a:rPr lang="en-US"/>
              <a:t>Click icon to add picture</a:t>
            </a:r>
            <a:endParaRPr lang="en-US" dirty="0"/>
          </a:p>
        </p:txBody>
      </p:sp>
      <p:sp>
        <p:nvSpPr>
          <p:cNvPr id="4" name="Text Placeholder 3"/>
          <p:cNvSpPr>
            <a:spLocks noGrp="1"/>
          </p:cNvSpPr>
          <p:nvPr>
            <p:ph type="body" sz="half" idx="2"/>
          </p:nvPr>
        </p:nvSpPr>
        <p:spPr>
          <a:xfrm>
            <a:off x="2834285" y="11247120"/>
            <a:ext cx="13271301" cy="20836681"/>
          </a:xfrm>
        </p:spPr>
        <p:txBody>
          <a:bodyPr/>
          <a:lstStyle>
            <a:lvl1pPr marL="0" indent="0">
              <a:buNone/>
              <a:defRPr sz="7200"/>
            </a:lvl1pPr>
            <a:lvl2pPr marL="2057400" indent="0">
              <a:buNone/>
              <a:defRPr sz="6300"/>
            </a:lvl2pPr>
            <a:lvl3pPr marL="4114800" indent="0">
              <a:buNone/>
              <a:defRPr sz="5400"/>
            </a:lvl3pPr>
            <a:lvl4pPr marL="6172200" indent="0">
              <a:buNone/>
              <a:defRPr sz="4500"/>
            </a:lvl4pPr>
            <a:lvl5pPr marL="8229600" indent="0">
              <a:buNone/>
              <a:defRPr sz="4500"/>
            </a:lvl5pPr>
            <a:lvl6pPr marL="10287000" indent="0">
              <a:buNone/>
              <a:defRPr sz="4500"/>
            </a:lvl6pPr>
            <a:lvl7pPr marL="12344400" indent="0">
              <a:buNone/>
              <a:defRPr sz="4500"/>
            </a:lvl7pPr>
            <a:lvl8pPr marL="14401800" indent="0">
              <a:buNone/>
              <a:defRPr sz="4500"/>
            </a:lvl8pPr>
            <a:lvl9pPr marL="16459200" indent="0">
              <a:buNone/>
              <a:defRPr sz="4500"/>
            </a:lvl9pPr>
          </a:lstStyle>
          <a:p>
            <a:pPr lvl="0"/>
            <a:r>
              <a:rPr lang="en-US"/>
              <a:t>Click to edit Master text styles</a:t>
            </a:r>
          </a:p>
        </p:txBody>
      </p:sp>
      <p:sp>
        <p:nvSpPr>
          <p:cNvPr id="5" name="Date Placeholder 4"/>
          <p:cNvSpPr>
            <a:spLocks noGrp="1"/>
          </p:cNvSpPr>
          <p:nvPr>
            <p:ph type="dt" sz="half" idx="10"/>
          </p:nvPr>
        </p:nvSpPr>
        <p:spPr/>
        <p:txBody>
          <a:bodyPr/>
          <a:lstStyle/>
          <a:p>
            <a:fld id="{CF613883-3CFD-4D9A-A019-05F1BD3272BA}" type="datetimeFigureOut">
              <a:rPr lang="en-US" smtClean="0"/>
              <a:t>5/6/2019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9C408B-9B53-45B1-AC04-2FA84AD6E667}" type="slidenum">
              <a:rPr lang="en-US" smtClean="0"/>
              <a:t>‹#›</a:t>
            </a:fld>
            <a:endParaRPr lang="en-US"/>
          </a:p>
        </p:txBody>
      </p:sp>
    </p:spTree>
    <p:extLst>
      <p:ext uri="{BB962C8B-B14F-4D97-AF65-F5344CB8AC3E}">
        <p14:creationId xmlns:p14="http://schemas.microsoft.com/office/powerpoint/2010/main" val="3975739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8925" y="1996025"/>
            <a:ext cx="35490150" cy="724641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828925" y="9980084"/>
            <a:ext cx="35490150" cy="237873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828925" y="34748055"/>
            <a:ext cx="9258300" cy="1996017"/>
          </a:xfrm>
          <a:prstGeom prst="rect">
            <a:avLst/>
          </a:prstGeom>
        </p:spPr>
        <p:txBody>
          <a:bodyPr vert="horz" lIns="91440" tIns="45720" rIns="91440" bIns="45720" rtlCol="0" anchor="ctr"/>
          <a:lstStyle>
            <a:lvl1pPr algn="l">
              <a:defRPr sz="5400">
                <a:solidFill>
                  <a:schemeClr val="tx1">
                    <a:tint val="75000"/>
                  </a:schemeClr>
                </a:solidFill>
              </a:defRPr>
            </a:lvl1pPr>
          </a:lstStyle>
          <a:p>
            <a:fld id="{CF613883-3CFD-4D9A-A019-05F1BD3272BA}" type="datetimeFigureOut">
              <a:rPr lang="en-US" smtClean="0"/>
              <a:t>5/6/2019</a:t>
            </a:fld>
            <a:endParaRPr lang="en-US"/>
          </a:p>
        </p:txBody>
      </p:sp>
      <p:sp>
        <p:nvSpPr>
          <p:cNvPr id="5" name="Footer Placeholder 4"/>
          <p:cNvSpPr>
            <a:spLocks noGrp="1"/>
          </p:cNvSpPr>
          <p:nvPr>
            <p:ph type="ftr" sz="quarter" idx="3"/>
          </p:nvPr>
        </p:nvSpPr>
        <p:spPr>
          <a:xfrm>
            <a:off x="13630275" y="34748055"/>
            <a:ext cx="13887450" cy="1996017"/>
          </a:xfrm>
          <a:prstGeom prst="rect">
            <a:avLst/>
          </a:prstGeom>
        </p:spPr>
        <p:txBody>
          <a:bodyPr vert="horz" lIns="91440" tIns="45720" rIns="91440" bIns="45720"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9060775" y="34748055"/>
            <a:ext cx="9258300" cy="1996017"/>
          </a:xfrm>
          <a:prstGeom prst="rect">
            <a:avLst/>
          </a:prstGeom>
        </p:spPr>
        <p:txBody>
          <a:bodyPr vert="horz" lIns="91440" tIns="45720" rIns="91440" bIns="45720" rtlCol="0" anchor="ctr"/>
          <a:lstStyle>
            <a:lvl1pPr algn="r">
              <a:defRPr sz="5400">
                <a:solidFill>
                  <a:schemeClr val="tx1">
                    <a:tint val="75000"/>
                  </a:schemeClr>
                </a:solidFill>
              </a:defRPr>
            </a:lvl1pPr>
          </a:lstStyle>
          <a:p>
            <a:fld id="{F39C408B-9B53-45B1-AC04-2FA84AD6E667}" type="slidenum">
              <a:rPr lang="en-US" smtClean="0"/>
              <a:t>‹#›</a:t>
            </a:fld>
            <a:endParaRPr lang="en-US"/>
          </a:p>
        </p:txBody>
      </p:sp>
    </p:spTree>
    <p:extLst>
      <p:ext uri="{BB962C8B-B14F-4D97-AF65-F5344CB8AC3E}">
        <p14:creationId xmlns:p14="http://schemas.microsoft.com/office/powerpoint/2010/main" val="18391922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114800" rtl="0" eaLnBrk="1" latinLnBrk="0" hangingPunct="1">
        <a:lnSpc>
          <a:spcPct val="90000"/>
        </a:lnSpc>
        <a:spcBef>
          <a:spcPct val="0"/>
        </a:spcBef>
        <a:buNone/>
        <a:defRPr sz="19800" kern="1200">
          <a:solidFill>
            <a:schemeClr val="tx1"/>
          </a:solidFill>
          <a:latin typeface="+mj-lt"/>
          <a:ea typeface="+mj-ea"/>
          <a:cs typeface="+mj-cs"/>
        </a:defRPr>
      </a:lvl1pPr>
    </p:titleStyle>
    <p:bodyStyle>
      <a:lvl1pPr marL="1028700" indent="-1028700" algn="l" defTabSz="4114800" rtl="0" eaLnBrk="1" latinLnBrk="0" hangingPunct="1">
        <a:lnSpc>
          <a:spcPct val="90000"/>
        </a:lnSpc>
        <a:spcBef>
          <a:spcPts val="4500"/>
        </a:spcBef>
        <a:buFont typeface="Arial" panose="020B0604020202020204" pitchFamily="34" charset="0"/>
        <a:buChar char="•"/>
        <a:defRPr sz="12600" kern="1200">
          <a:solidFill>
            <a:schemeClr val="tx1"/>
          </a:solidFill>
          <a:latin typeface="+mn-lt"/>
          <a:ea typeface="+mn-ea"/>
          <a:cs typeface="+mn-cs"/>
        </a:defRPr>
      </a:lvl1pPr>
      <a:lvl2pPr marL="3086100" indent="-1028700" algn="l" defTabSz="4114800" rtl="0" eaLnBrk="1" latinLnBrk="0" hangingPunct="1">
        <a:lnSpc>
          <a:spcPct val="90000"/>
        </a:lnSpc>
        <a:spcBef>
          <a:spcPts val="2250"/>
        </a:spcBef>
        <a:buFont typeface="Arial" panose="020B0604020202020204" pitchFamily="34" charset="0"/>
        <a:buChar char="•"/>
        <a:defRPr sz="10800" kern="1200">
          <a:solidFill>
            <a:schemeClr val="tx1"/>
          </a:solidFill>
          <a:latin typeface="+mn-lt"/>
          <a:ea typeface="+mn-ea"/>
          <a:cs typeface="+mn-cs"/>
        </a:defRPr>
      </a:lvl2pPr>
      <a:lvl3pPr marL="5143500" indent="-1028700" algn="l" defTabSz="4114800" rtl="0" eaLnBrk="1" latinLnBrk="0" hangingPunct="1">
        <a:lnSpc>
          <a:spcPct val="90000"/>
        </a:lnSpc>
        <a:spcBef>
          <a:spcPts val="2250"/>
        </a:spcBef>
        <a:buFont typeface="Arial" panose="020B0604020202020204" pitchFamily="34" charset="0"/>
        <a:buChar char="•"/>
        <a:defRPr sz="9000" kern="1200">
          <a:solidFill>
            <a:schemeClr val="tx1"/>
          </a:solidFill>
          <a:latin typeface="+mn-lt"/>
          <a:ea typeface="+mn-ea"/>
          <a:cs typeface="+mn-cs"/>
        </a:defRPr>
      </a:lvl3pPr>
      <a:lvl4pPr marL="72009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4pPr>
      <a:lvl5pPr marL="92583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5pPr>
      <a:lvl6pPr marL="113157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6pPr>
      <a:lvl7pPr marL="133731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7pPr>
      <a:lvl8pPr marL="154305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8pPr>
      <a:lvl9pPr marL="174879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9pPr>
    </p:bodyStyle>
    <p:otherStyle>
      <a:defPPr>
        <a:defRPr lang="en-US"/>
      </a:defPPr>
      <a:lvl1pPr marL="0" algn="l" defTabSz="4114800" rtl="0" eaLnBrk="1" latinLnBrk="0" hangingPunct="1">
        <a:defRPr sz="8100" kern="1200">
          <a:solidFill>
            <a:schemeClr val="tx1"/>
          </a:solidFill>
          <a:latin typeface="+mn-lt"/>
          <a:ea typeface="+mn-ea"/>
          <a:cs typeface="+mn-cs"/>
        </a:defRPr>
      </a:lvl1pPr>
      <a:lvl2pPr marL="2057400" algn="l" defTabSz="4114800" rtl="0" eaLnBrk="1" latinLnBrk="0" hangingPunct="1">
        <a:defRPr sz="8100" kern="1200">
          <a:solidFill>
            <a:schemeClr val="tx1"/>
          </a:solidFill>
          <a:latin typeface="+mn-lt"/>
          <a:ea typeface="+mn-ea"/>
          <a:cs typeface="+mn-cs"/>
        </a:defRPr>
      </a:lvl2pPr>
      <a:lvl3pPr marL="4114800" algn="l" defTabSz="4114800" rtl="0" eaLnBrk="1" latinLnBrk="0" hangingPunct="1">
        <a:defRPr sz="8100" kern="1200">
          <a:solidFill>
            <a:schemeClr val="tx1"/>
          </a:solidFill>
          <a:latin typeface="+mn-lt"/>
          <a:ea typeface="+mn-ea"/>
          <a:cs typeface="+mn-cs"/>
        </a:defRPr>
      </a:lvl3pPr>
      <a:lvl4pPr marL="6172200" algn="l" defTabSz="4114800" rtl="0" eaLnBrk="1" latinLnBrk="0" hangingPunct="1">
        <a:defRPr sz="8100" kern="1200">
          <a:solidFill>
            <a:schemeClr val="tx1"/>
          </a:solidFill>
          <a:latin typeface="+mn-lt"/>
          <a:ea typeface="+mn-ea"/>
          <a:cs typeface="+mn-cs"/>
        </a:defRPr>
      </a:lvl4pPr>
      <a:lvl5pPr marL="8229600" algn="l" defTabSz="4114800" rtl="0" eaLnBrk="1" latinLnBrk="0" hangingPunct="1">
        <a:defRPr sz="8100" kern="1200">
          <a:solidFill>
            <a:schemeClr val="tx1"/>
          </a:solidFill>
          <a:latin typeface="+mn-lt"/>
          <a:ea typeface="+mn-ea"/>
          <a:cs typeface="+mn-cs"/>
        </a:defRPr>
      </a:lvl5pPr>
      <a:lvl6pPr marL="10287000" algn="l" defTabSz="4114800" rtl="0" eaLnBrk="1" latinLnBrk="0" hangingPunct="1">
        <a:defRPr sz="8100" kern="1200">
          <a:solidFill>
            <a:schemeClr val="tx1"/>
          </a:solidFill>
          <a:latin typeface="+mn-lt"/>
          <a:ea typeface="+mn-ea"/>
          <a:cs typeface="+mn-cs"/>
        </a:defRPr>
      </a:lvl6pPr>
      <a:lvl7pPr marL="12344400" algn="l" defTabSz="4114800" rtl="0" eaLnBrk="1" latinLnBrk="0" hangingPunct="1">
        <a:defRPr sz="8100" kern="1200">
          <a:solidFill>
            <a:schemeClr val="tx1"/>
          </a:solidFill>
          <a:latin typeface="+mn-lt"/>
          <a:ea typeface="+mn-ea"/>
          <a:cs typeface="+mn-cs"/>
        </a:defRPr>
      </a:lvl7pPr>
      <a:lvl8pPr marL="14401800" algn="l" defTabSz="4114800" rtl="0" eaLnBrk="1" latinLnBrk="0" hangingPunct="1">
        <a:defRPr sz="8100" kern="1200">
          <a:solidFill>
            <a:schemeClr val="tx1"/>
          </a:solidFill>
          <a:latin typeface="+mn-lt"/>
          <a:ea typeface="+mn-ea"/>
          <a:cs typeface="+mn-cs"/>
        </a:defRPr>
      </a:lvl8pPr>
      <a:lvl9pPr marL="16459200" algn="l" defTabSz="4114800"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rapezoid 85">
            <a:extLst>
              <a:ext uri="{FF2B5EF4-FFF2-40B4-BE49-F238E27FC236}">
                <a16:creationId xmlns:a16="http://schemas.microsoft.com/office/drawing/2014/main" id="{A18A0D73-E446-4C67-A55C-6F4A93920A0B}"/>
              </a:ext>
            </a:extLst>
          </p:cNvPr>
          <p:cNvSpPr/>
          <p:nvPr/>
        </p:nvSpPr>
        <p:spPr>
          <a:xfrm>
            <a:off x="15414992" y="5360105"/>
            <a:ext cx="25406807" cy="14993779"/>
          </a:xfrm>
          <a:prstGeom prst="trapezoid">
            <a:avLst>
              <a:gd name="adj" fmla="val 12755"/>
            </a:avLst>
          </a:prstGeom>
          <a:solidFill>
            <a:schemeClr val="accent3">
              <a:alpha val="28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8" name="Picture 23">
            <a:extLst>
              <a:ext uri="{FF2B5EF4-FFF2-40B4-BE49-F238E27FC236}">
                <a16:creationId xmlns:a16="http://schemas.microsoft.com/office/drawing/2014/main" id="{9BC0CEEC-A6AE-4D6F-91E1-96A80D3C3F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0" t="23706" r="1028" b="1121"/>
          <a:stretch/>
        </p:blipFill>
        <p:spPr bwMode="auto">
          <a:xfrm>
            <a:off x="628101" y="25305474"/>
            <a:ext cx="12249699" cy="722459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7DE0215-BC59-4226-A478-C2C5FDA1843B}"/>
              </a:ext>
            </a:extLst>
          </p:cNvPr>
          <p:cNvPicPr>
            <a:picLocks noChangeAspect="1"/>
          </p:cNvPicPr>
          <p:nvPr/>
        </p:nvPicPr>
        <p:blipFill>
          <a:blip r:embed="rId4"/>
          <a:stretch>
            <a:fillRect/>
          </a:stretch>
        </p:blipFill>
        <p:spPr>
          <a:xfrm>
            <a:off x="481263" y="485922"/>
            <a:ext cx="40185473" cy="3424502"/>
          </a:xfrm>
          <a:prstGeom prst="rect">
            <a:avLst/>
          </a:prstGeom>
        </p:spPr>
      </p:pic>
      <p:grpSp>
        <p:nvGrpSpPr>
          <p:cNvPr id="21" name="Group 29">
            <a:extLst>
              <a:ext uri="{FF2B5EF4-FFF2-40B4-BE49-F238E27FC236}">
                <a16:creationId xmlns:a16="http://schemas.microsoft.com/office/drawing/2014/main" id="{8CE8A734-2FFE-40FA-B9E5-9F64FA9BCA83}"/>
              </a:ext>
            </a:extLst>
          </p:cNvPr>
          <p:cNvGrpSpPr>
            <a:grpSpLocks/>
          </p:cNvGrpSpPr>
          <p:nvPr/>
        </p:nvGrpSpPr>
        <p:grpSpPr bwMode="auto">
          <a:xfrm>
            <a:off x="15728978" y="4065798"/>
            <a:ext cx="24937757" cy="1201536"/>
            <a:chOff x="576" y="3504"/>
            <a:chExt cx="6336" cy="768"/>
          </a:xfrm>
        </p:grpSpPr>
        <p:sp>
          <p:nvSpPr>
            <p:cNvPr id="22" name="Rectangle 30">
              <a:extLst>
                <a:ext uri="{FF2B5EF4-FFF2-40B4-BE49-F238E27FC236}">
                  <a16:creationId xmlns:a16="http://schemas.microsoft.com/office/drawing/2014/main" id="{4289EF15-4ECD-4A6A-961E-4BBDE7ABCA8D}"/>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ヒラギノ角ゴ Pro W3" charset="-128"/>
              </a:endParaRPr>
            </a:p>
          </p:txBody>
        </p:sp>
        <p:sp>
          <p:nvSpPr>
            <p:cNvPr id="23" name="Text Box 31">
              <a:extLst>
                <a:ext uri="{FF2B5EF4-FFF2-40B4-BE49-F238E27FC236}">
                  <a16:creationId xmlns:a16="http://schemas.microsoft.com/office/drawing/2014/main" id="{C1FC32AA-F2F2-40C1-A8AB-C10B7DD075C8}"/>
                </a:ext>
              </a:extLst>
            </p:cNvPr>
            <p:cNvSpPr txBox="1">
              <a:spLocks noChangeArrowheads="1"/>
            </p:cNvSpPr>
            <p:nvPr/>
          </p:nvSpPr>
          <p:spPr bwMode="auto">
            <a:xfrm>
              <a:off x="2412" y="3658"/>
              <a:ext cx="2644" cy="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algn="ctr" defTabSz="784225" eaLnBrk="0" fontAlgn="base" latinLnBrk="0" hangingPunct="0">
                <a:lnSpc>
                  <a:spcPct val="100000"/>
                </a:lnSpc>
                <a:spcBef>
                  <a:spcPct val="50000"/>
                </a:spcBef>
                <a:spcAft>
                  <a:spcPct val="0"/>
                </a:spcAft>
                <a:buClrTx/>
                <a:buSzTx/>
                <a:buFontTx/>
                <a:buNone/>
                <a:tabLst/>
                <a:defRPr/>
              </a:pPr>
              <a:r>
                <a:rPr kumimoji="0" lang="en-US" altLang="en-US" sz="4100" b="1" i="0" u="none" strike="noStrike" kern="0" cap="none" spc="300" normalizeH="0" baseline="0" noProof="0" dirty="0">
                  <a:ln>
                    <a:noFill/>
                  </a:ln>
                  <a:solidFill>
                    <a:srgbClr val="000000"/>
                  </a:solidFill>
                  <a:effectLst/>
                  <a:uLnTx/>
                  <a:uFillTx/>
                  <a:latin typeface="Arial" panose="020B0604020202020204" pitchFamily="34" charset="0"/>
                  <a:ea typeface="ヒラギノ角ゴ Pro W3" charset="-128"/>
                </a:rPr>
                <a:t>RESULTS AND DISCUSSION</a:t>
              </a:r>
              <a:endParaRPr kumimoji="0" lang="en-US" altLang="en-US" sz="2100" b="0" i="0" u="none" strike="noStrike" kern="0" cap="none" spc="300" normalizeH="0" baseline="0" noProof="0" dirty="0">
                <a:ln>
                  <a:noFill/>
                </a:ln>
                <a:solidFill>
                  <a:srgbClr val="000000"/>
                </a:solidFill>
                <a:effectLst/>
                <a:uLnTx/>
                <a:uFillTx/>
                <a:latin typeface="Arial" panose="020B0604020202020204" pitchFamily="34" charset="0"/>
                <a:ea typeface="ヒラギノ角ゴ Pro W3" charset="-128"/>
              </a:endParaRPr>
            </a:p>
          </p:txBody>
        </p:sp>
      </p:grpSp>
      <p:grpSp>
        <p:nvGrpSpPr>
          <p:cNvPr id="31" name="Group 29">
            <a:extLst>
              <a:ext uri="{FF2B5EF4-FFF2-40B4-BE49-F238E27FC236}">
                <a16:creationId xmlns:a16="http://schemas.microsoft.com/office/drawing/2014/main" id="{9568DABE-30AA-48E3-A943-2BC362589F88}"/>
              </a:ext>
            </a:extLst>
          </p:cNvPr>
          <p:cNvGrpSpPr>
            <a:grpSpLocks/>
          </p:cNvGrpSpPr>
          <p:nvPr/>
        </p:nvGrpSpPr>
        <p:grpSpPr bwMode="auto">
          <a:xfrm>
            <a:off x="481263" y="4021637"/>
            <a:ext cx="14437895" cy="1201536"/>
            <a:chOff x="576" y="3504"/>
            <a:chExt cx="6336" cy="768"/>
          </a:xfrm>
        </p:grpSpPr>
        <p:sp>
          <p:nvSpPr>
            <p:cNvPr id="32" name="Rectangle 30">
              <a:extLst>
                <a:ext uri="{FF2B5EF4-FFF2-40B4-BE49-F238E27FC236}">
                  <a16:creationId xmlns:a16="http://schemas.microsoft.com/office/drawing/2014/main" id="{EAF66080-C5D3-472D-BE45-EE3D1A65AFF8}"/>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ヒラギノ角ゴ Pro W3" charset="-128"/>
              </a:endParaRPr>
            </a:p>
          </p:txBody>
        </p:sp>
        <p:sp>
          <p:nvSpPr>
            <p:cNvPr id="33" name="Text Box 31">
              <a:extLst>
                <a:ext uri="{FF2B5EF4-FFF2-40B4-BE49-F238E27FC236}">
                  <a16:creationId xmlns:a16="http://schemas.microsoft.com/office/drawing/2014/main" id="{68A59EEF-306D-4E45-B890-F5107B5E7907}"/>
                </a:ext>
              </a:extLst>
            </p:cNvPr>
            <p:cNvSpPr txBox="1">
              <a:spLocks noChangeArrowheads="1"/>
            </p:cNvSpPr>
            <p:nvPr/>
          </p:nvSpPr>
          <p:spPr bwMode="auto">
            <a:xfrm>
              <a:off x="2412" y="3658"/>
              <a:ext cx="2644" cy="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algn="ctr" defTabSz="784225" eaLnBrk="0" fontAlgn="base" latinLnBrk="0" hangingPunct="0">
                <a:lnSpc>
                  <a:spcPct val="100000"/>
                </a:lnSpc>
                <a:spcBef>
                  <a:spcPct val="50000"/>
                </a:spcBef>
                <a:spcAft>
                  <a:spcPct val="0"/>
                </a:spcAft>
                <a:buClrTx/>
                <a:buSzTx/>
                <a:buFontTx/>
                <a:buNone/>
                <a:tabLst/>
                <a:defRPr/>
              </a:pPr>
              <a:r>
                <a:rPr lang="en-US" altLang="en-US" sz="4100" b="1" kern="0" spc="300" dirty="0">
                  <a:solidFill>
                    <a:srgbClr val="000000"/>
                  </a:solidFill>
                </a:rPr>
                <a:t>BACKGROUND</a:t>
              </a:r>
              <a:endParaRPr kumimoji="0" lang="en-US" altLang="en-US" sz="2100" b="0" i="0" u="none" strike="noStrike" kern="0" cap="none" spc="300" normalizeH="0" baseline="0" noProof="0" dirty="0">
                <a:ln>
                  <a:noFill/>
                </a:ln>
                <a:solidFill>
                  <a:srgbClr val="000000"/>
                </a:solidFill>
                <a:effectLst/>
                <a:uLnTx/>
                <a:uFillTx/>
                <a:latin typeface="Arial" panose="020B0604020202020204" pitchFamily="34" charset="0"/>
                <a:ea typeface="ヒラギノ角ゴ Pro W3" charset="-128"/>
              </a:endParaRPr>
            </a:p>
          </p:txBody>
        </p:sp>
      </p:grpSp>
      <p:sp>
        <p:nvSpPr>
          <p:cNvPr id="34" name="TextBox 33">
            <a:extLst>
              <a:ext uri="{FF2B5EF4-FFF2-40B4-BE49-F238E27FC236}">
                <a16:creationId xmlns:a16="http://schemas.microsoft.com/office/drawing/2014/main" id="{B700F9E6-025E-43D9-9135-4D2F83C6BD0C}"/>
              </a:ext>
            </a:extLst>
          </p:cNvPr>
          <p:cNvSpPr txBox="1"/>
          <p:nvPr/>
        </p:nvSpPr>
        <p:spPr>
          <a:xfrm>
            <a:off x="481263" y="5334386"/>
            <a:ext cx="14437895" cy="1077218"/>
          </a:xfrm>
          <a:prstGeom prst="rect">
            <a:avLst/>
          </a:prstGeom>
          <a:noFill/>
        </p:spPr>
        <p:txBody>
          <a:bodyPr wrap="square" rtlCol="0">
            <a:spAutoFit/>
          </a:bodyPr>
          <a:lstStyle/>
          <a:p>
            <a:pPr algn="just"/>
            <a:r>
              <a:rPr lang="en-US" sz="3200" b="1" dirty="0"/>
              <a:t>Urban development is altering the hydrology and water chemistry of streams through changes in watershed land cover, chemical inputs, biological responses.</a:t>
            </a:r>
          </a:p>
        </p:txBody>
      </p:sp>
      <p:grpSp>
        <p:nvGrpSpPr>
          <p:cNvPr id="81" name="Group 80">
            <a:extLst>
              <a:ext uri="{FF2B5EF4-FFF2-40B4-BE49-F238E27FC236}">
                <a16:creationId xmlns:a16="http://schemas.microsoft.com/office/drawing/2014/main" id="{72268296-2259-4DB1-A195-6ED0EABD9A67}"/>
              </a:ext>
            </a:extLst>
          </p:cNvPr>
          <p:cNvGrpSpPr/>
          <p:nvPr/>
        </p:nvGrpSpPr>
        <p:grpSpPr>
          <a:xfrm>
            <a:off x="740893" y="6721967"/>
            <a:ext cx="14314329" cy="8883546"/>
            <a:chOff x="308449" y="7195330"/>
            <a:chExt cx="14314329" cy="8883546"/>
          </a:xfrm>
        </p:grpSpPr>
        <p:pic>
          <p:nvPicPr>
            <p:cNvPr id="35" name="Picture 34">
              <a:extLst>
                <a:ext uri="{FF2B5EF4-FFF2-40B4-BE49-F238E27FC236}">
                  <a16:creationId xmlns:a16="http://schemas.microsoft.com/office/drawing/2014/main" id="{C8A0D370-5064-41EF-BC2D-0EF5D4F214A0}"/>
                </a:ext>
              </a:extLst>
            </p:cNvPr>
            <p:cNvPicPr>
              <a:picLocks noChangeAspect="1"/>
            </p:cNvPicPr>
            <p:nvPr/>
          </p:nvPicPr>
          <p:blipFill>
            <a:blip r:embed="rId5"/>
            <a:stretch>
              <a:fillRect/>
            </a:stretch>
          </p:blipFill>
          <p:spPr>
            <a:xfrm>
              <a:off x="2969310" y="7195330"/>
              <a:ext cx="7534929" cy="8883546"/>
            </a:xfrm>
            <a:prstGeom prst="rect">
              <a:avLst/>
            </a:prstGeom>
          </p:spPr>
        </p:pic>
        <p:cxnSp>
          <p:nvCxnSpPr>
            <p:cNvPr id="37" name="Straight Connector 36">
              <a:extLst>
                <a:ext uri="{FF2B5EF4-FFF2-40B4-BE49-F238E27FC236}">
                  <a16:creationId xmlns:a16="http://schemas.microsoft.com/office/drawing/2014/main" id="{B3799B4D-2950-4B20-AC33-0AC065DCD9A9}"/>
                </a:ext>
              </a:extLst>
            </p:cNvPr>
            <p:cNvCxnSpPr>
              <a:cxnSpLocks/>
              <a:endCxn id="46" idx="1"/>
            </p:cNvCxnSpPr>
            <p:nvPr/>
          </p:nvCxnSpPr>
          <p:spPr>
            <a:xfrm flipV="1">
              <a:off x="10187074" y="9053407"/>
              <a:ext cx="1103946" cy="368952"/>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98C4E1-DC44-49A5-BE9D-85609E0CA9F7}"/>
                </a:ext>
              </a:extLst>
            </p:cNvPr>
            <p:cNvCxnSpPr>
              <a:cxnSpLocks/>
              <a:stCxn id="44" idx="3"/>
            </p:cNvCxnSpPr>
            <p:nvPr/>
          </p:nvCxnSpPr>
          <p:spPr>
            <a:xfrm>
              <a:off x="2417972" y="15112335"/>
              <a:ext cx="2667155" cy="341818"/>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46029BC-A653-48B2-A379-320DD624E056}"/>
                </a:ext>
              </a:extLst>
            </p:cNvPr>
            <p:cNvSpPr txBox="1"/>
            <p:nvPr/>
          </p:nvSpPr>
          <p:spPr>
            <a:xfrm>
              <a:off x="308449" y="14419837"/>
              <a:ext cx="2109523" cy="1384995"/>
            </a:xfrm>
            <a:prstGeom prst="rect">
              <a:avLst/>
            </a:prstGeom>
            <a:noFill/>
          </p:spPr>
          <p:txBody>
            <a:bodyPr wrap="square" rtlCol="0">
              <a:spAutoFit/>
            </a:bodyPr>
            <a:lstStyle/>
            <a:p>
              <a:r>
                <a:rPr lang="en-US" sz="2800" dirty="0"/>
                <a:t>Changes in streambed composition</a:t>
              </a:r>
              <a:endParaRPr lang="en-US" dirty="0"/>
            </a:p>
          </p:txBody>
        </p:sp>
        <p:sp>
          <p:nvSpPr>
            <p:cNvPr id="46" name="TextBox 45">
              <a:extLst>
                <a:ext uri="{FF2B5EF4-FFF2-40B4-BE49-F238E27FC236}">
                  <a16:creationId xmlns:a16="http://schemas.microsoft.com/office/drawing/2014/main" id="{33E67D38-67AB-4F74-8D5F-67BC57388445}"/>
                </a:ext>
              </a:extLst>
            </p:cNvPr>
            <p:cNvSpPr txBox="1"/>
            <p:nvPr/>
          </p:nvSpPr>
          <p:spPr>
            <a:xfrm>
              <a:off x="11291020" y="7930022"/>
              <a:ext cx="3331758" cy="2246769"/>
            </a:xfrm>
            <a:prstGeom prst="rect">
              <a:avLst/>
            </a:prstGeom>
            <a:noFill/>
          </p:spPr>
          <p:txBody>
            <a:bodyPr wrap="square" rtlCol="0">
              <a:spAutoFit/>
            </a:bodyPr>
            <a:lstStyle/>
            <a:p>
              <a:r>
                <a:rPr lang="en-US" sz="2800" dirty="0"/>
                <a:t>Variable residential housing densities and landscape management practices</a:t>
              </a:r>
              <a:endParaRPr lang="en-US" dirty="0"/>
            </a:p>
          </p:txBody>
        </p:sp>
        <p:cxnSp>
          <p:nvCxnSpPr>
            <p:cNvPr id="47" name="Straight Connector 46">
              <a:extLst>
                <a:ext uri="{FF2B5EF4-FFF2-40B4-BE49-F238E27FC236}">
                  <a16:creationId xmlns:a16="http://schemas.microsoft.com/office/drawing/2014/main" id="{4C0C901F-09E6-4EA1-A25A-BF94BA6F86DB}"/>
                </a:ext>
              </a:extLst>
            </p:cNvPr>
            <p:cNvCxnSpPr>
              <a:cxnSpLocks/>
              <a:stCxn id="10" idx="1"/>
            </p:cNvCxnSpPr>
            <p:nvPr/>
          </p:nvCxnSpPr>
          <p:spPr>
            <a:xfrm flipH="1" flipV="1">
              <a:off x="10187076" y="13242085"/>
              <a:ext cx="1213590" cy="551426"/>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36093CC-329F-4280-BCE4-0430608140A2}"/>
                </a:ext>
              </a:extLst>
            </p:cNvPr>
            <p:cNvCxnSpPr>
              <a:cxnSpLocks/>
              <a:endCxn id="58" idx="3"/>
            </p:cNvCxnSpPr>
            <p:nvPr/>
          </p:nvCxnSpPr>
          <p:spPr>
            <a:xfrm flipH="1" flipV="1">
              <a:off x="2417972" y="12715461"/>
              <a:ext cx="1109354" cy="385552"/>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CEEF5AC-2FB8-4C02-82D0-DCE8721495B9}"/>
                </a:ext>
              </a:extLst>
            </p:cNvPr>
            <p:cNvCxnSpPr>
              <a:cxnSpLocks/>
            </p:cNvCxnSpPr>
            <p:nvPr/>
          </p:nvCxnSpPr>
          <p:spPr>
            <a:xfrm flipH="1" flipV="1">
              <a:off x="2018491" y="8586439"/>
              <a:ext cx="1146304" cy="435211"/>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E73F0D-9EAF-4FB0-8E31-AB9A8CC7E87A}"/>
                </a:ext>
              </a:extLst>
            </p:cNvPr>
            <p:cNvCxnSpPr>
              <a:cxnSpLocks/>
            </p:cNvCxnSpPr>
            <p:nvPr/>
          </p:nvCxnSpPr>
          <p:spPr>
            <a:xfrm flipH="1">
              <a:off x="4664971" y="10273059"/>
              <a:ext cx="697882" cy="386116"/>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808BD52-BC19-4AE6-BF44-A3889320128C}"/>
                </a:ext>
              </a:extLst>
            </p:cNvPr>
            <p:cNvSpPr txBox="1"/>
            <p:nvPr/>
          </p:nvSpPr>
          <p:spPr>
            <a:xfrm>
              <a:off x="393165" y="7499135"/>
              <a:ext cx="2402491" cy="2246769"/>
            </a:xfrm>
            <a:prstGeom prst="rect">
              <a:avLst/>
            </a:prstGeom>
            <a:noFill/>
          </p:spPr>
          <p:txBody>
            <a:bodyPr wrap="square" rtlCol="0">
              <a:spAutoFit/>
            </a:bodyPr>
            <a:lstStyle/>
            <a:p>
              <a:r>
                <a:rPr lang="en-US" sz="2800" dirty="0"/>
                <a:t>Wastewater management practices</a:t>
              </a:r>
            </a:p>
            <a:p>
              <a:r>
                <a:rPr lang="en-US" sz="2800" dirty="0"/>
                <a:t>(i.e. septic or  sewer systems)</a:t>
              </a:r>
              <a:endParaRPr lang="en-US" dirty="0"/>
            </a:p>
          </p:txBody>
        </p:sp>
        <p:sp>
          <p:nvSpPr>
            <p:cNvPr id="57" name="TextBox 56">
              <a:extLst>
                <a:ext uri="{FF2B5EF4-FFF2-40B4-BE49-F238E27FC236}">
                  <a16:creationId xmlns:a16="http://schemas.microsoft.com/office/drawing/2014/main" id="{A56CC629-4C2C-483D-94E5-238C3A014B86}"/>
                </a:ext>
              </a:extLst>
            </p:cNvPr>
            <p:cNvSpPr txBox="1"/>
            <p:nvPr/>
          </p:nvSpPr>
          <p:spPr>
            <a:xfrm>
              <a:off x="2938715" y="10037006"/>
              <a:ext cx="2146412" cy="1384995"/>
            </a:xfrm>
            <a:prstGeom prst="rect">
              <a:avLst/>
            </a:prstGeom>
            <a:noFill/>
          </p:spPr>
          <p:txBody>
            <a:bodyPr wrap="square" rtlCol="0">
              <a:spAutoFit/>
            </a:bodyPr>
            <a:lstStyle/>
            <a:p>
              <a:r>
                <a:rPr lang="en-US" sz="2800" dirty="0"/>
                <a:t>Changes or loss in biodiversity</a:t>
              </a:r>
              <a:endParaRPr lang="en-US" dirty="0"/>
            </a:p>
          </p:txBody>
        </p:sp>
        <p:sp>
          <p:nvSpPr>
            <p:cNvPr id="58" name="TextBox 57">
              <a:extLst>
                <a:ext uri="{FF2B5EF4-FFF2-40B4-BE49-F238E27FC236}">
                  <a16:creationId xmlns:a16="http://schemas.microsoft.com/office/drawing/2014/main" id="{3AB3D4A6-B4A1-42E1-B070-503BEAFF9DF0}"/>
                </a:ext>
              </a:extLst>
            </p:cNvPr>
            <p:cNvSpPr txBox="1"/>
            <p:nvPr/>
          </p:nvSpPr>
          <p:spPr>
            <a:xfrm>
              <a:off x="308449" y="11807520"/>
              <a:ext cx="2109523" cy="1815882"/>
            </a:xfrm>
            <a:prstGeom prst="rect">
              <a:avLst/>
            </a:prstGeom>
            <a:noFill/>
          </p:spPr>
          <p:txBody>
            <a:bodyPr wrap="square" rtlCol="0">
              <a:spAutoFit/>
            </a:bodyPr>
            <a:lstStyle/>
            <a:p>
              <a:r>
                <a:rPr lang="en-US" sz="2800" dirty="0"/>
                <a:t>Rapid and intense responses to storm events</a:t>
              </a:r>
              <a:endParaRPr lang="en-US" dirty="0"/>
            </a:p>
          </p:txBody>
        </p:sp>
        <p:sp>
          <p:nvSpPr>
            <p:cNvPr id="10" name="TextBox 9">
              <a:extLst>
                <a:ext uri="{FF2B5EF4-FFF2-40B4-BE49-F238E27FC236}">
                  <a16:creationId xmlns:a16="http://schemas.microsoft.com/office/drawing/2014/main" id="{99450236-CFD2-4812-865F-366A1C47F5AE}"/>
                </a:ext>
              </a:extLst>
            </p:cNvPr>
            <p:cNvSpPr txBox="1"/>
            <p:nvPr/>
          </p:nvSpPr>
          <p:spPr>
            <a:xfrm>
              <a:off x="11400666" y="13101013"/>
              <a:ext cx="2343214" cy="1384995"/>
            </a:xfrm>
            <a:prstGeom prst="rect">
              <a:avLst/>
            </a:prstGeom>
            <a:noFill/>
          </p:spPr>
          <p:txBody>
            <a:bodyPr wrap="square" rtlCol="0">
              <a:spAutoFit/>
            </a:bodyPr>
            <a:lstStyle/>
            <a:p>
              <a:r>
                <a:rPr lang="en-US" sz="2800" dirty="0"/>
                <a:t>Increased impermeable surfaces</a:t>
              </a:r>
              <a:endParaRPr lang="en-US" sz="2000" dirty="0"/>
            </a:p>
          </p:txBody>
        </p:sp>
        <p:sp>
          <p:nvSpPr>
            <p:cNvPr id="51" name="TextBox 50">
              <a:extLst>
                <a:ext uri="{FF2B5EF4-FFF2-40B4-BE49-F238E27FC236}">
                  <a16:creationId xmlns:a16="http://schemas.microsoft.com/office/drawing/2014/main" id="{939A4E4B-48F3-4253-9F4F-025D91E23377}"/>
                </a:ext>
              </a:extLst>
            </p:cNvPr>
            <p:cNvSpPr txBox="1"/>
            <p:nvPr/>
          </p:nvSpPr>
          <p:spPr>
            <a:xfrm>
              <a:off x="10792668" y="10963106"/>
              <a:ext cx="2343214" cy="954107"/>
            </a:xfrm>
            <a:prstGeom prst="rect">
              <a:avLst/>
            </a:prstGeom>
            <a:noFill/>
          </p:spPr>
          <p:txBody>
            <a:bodyPr wrap="square" rtlCol="0">
              <a:spAutoFit/>
            </a:bodyPr>
            <a:lstStyle/>
            <a:p>
              <a:r>
                <a:rPr lang="en-US" sz="2800" dirty="0"/>
                <a:t>Loss of riparian zones</a:t>
              </a:r>
              <a:endParaRPr lang="en-US" sz="2000" dirty="0"/>
            </a:p>
          </p:txBody>
        </p:sp>
        <p:cxnSp>
          <p:nvCxnSpPr>
            <p:cNvPr id="53" name="Straight Connector 52">
              <a:extLst>
                <a:ext uri="{FF2B5EF4-FFF2-40B4-BE49-F238E27FC236}">
                  <a16:creationId xmlns:a16="http://schemas.microsoft.com/office/drawing/2014/main" id="{E5A7AF9C-5FF9-4C35-BB08-463E1C62E989}"/>
                </a:ext>
              </a:extLst>
            </p:cNvPr>
            <p:cNvCxnSpPr>
              <a:cxnSpLocks/>
              <a:stCxn id="51" idx="1"/>
            </p:cNvCxnSpPr>
            <p:nvPr/>
          </p:nvCxnSpPr>
          <p:spPr>
            <a:xfrm flipH="1">
              <a:off x="7378064" y="11440160"/>
              <a:ext cx="3414604" cy="51371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2" name="Group 29">
            <a:extLst>
              <a:ext uri="{FF2B5EF4-FFF2-40B4-BE49-F238E27FC236}">
                <a16:creationId xmlns:a16="http://schemas.microsoft.com/office/drawing/2014/main" id="{6A48C24D-6A0A-4C00-909A-1C899AB058B9}"/>
              </a:ext>
            </a:extLst>
          </p:cNvPr>
          <p:cNvGrpSpPr>
            <a:grpSpLocks/>
          </p:cNvGrpSpPr>
          <p:nvPr/>
        </p:nvGrpSpPr>
        <p:grpSpPr bwMode="auto">
          <a:xfrm>
            <a:off x="481262" y="16252097"/>
            <a:ext cx="14437895" cy="1201536"/>
            <a:chOff x="576" y="3504"/>
            <a:chExt cx="6336" cy="768"/>
          </a:xfrm>
        </p:grpSpPr>
        <p:sp>
          <p:nvSpPr>
            <p:cNvPr id="83" name="Rectangle 30">
              <a:extLst>
                <a:ext uri="{FF2B5EF4-FFF2-40B4-BE49-F238E27FC236}">
                  <a16:creationId xmlns:a16="http://schemas.microsoft.com/office/drawing/2014/main" id="{87F742ED-BB1A-47E1-A2C8-20A9BE3352CA}"/>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ヒラギノ角ゴ Pro W3" charset="-128"/>
              </a:endParaRPr>
            </a:p>
          </p:txBody>
        </p:sp>
        <p:sp>
          <p:nvSpPr>
            <p:cNvPr id="84" name="Text Box 31">
              <a:extLst>
                <a:ext uri="{FF2B5EF4-FFF2-40B4-BE49-F238E27FC236}">
                  <a16:creationId xmlns:a16="http://schemas.microsoft.com/office/drawing/2014/main" id="{5A843F58-31AC-40EF-B7B0-C0F1C1C5055A}"/>
                </a:ext>
              </a:extLst>
            </p:cNvPr>
            <p:cNvSpPr txBox="1">
              <a:spLocks noChangeArrowheads="1"/>
            </p:cNvSpPr>
            <p:nvPr/>
          </p:nvSpPr>
          <p:spPr bwMode="auto">
            <a:xfrm>
              <a:off x="1632" y="3637"/>
              <a:ext cx="4280" cy="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algn="ctr" defTabSz="784225" eaLnBrk="0" fontAlgn="base" latinLnBrk="0" hangingPunct="0">
                <a:lnSpc>
                  <a:spcPct val="100000"/>
                </a:lnSpc>
                <a:spcBef>
                  <a:spcPct val="50000"/>
                </a:spcBef>
                <a:spcAft>
                  <a:spcPct val="0"/>
                </a:spcAft>
                <a:buClrTx/>
                <a:buSzTx/>
                <a:buFontTx/>
                <a:buNone/>
                <a:tabLst/>
                <a:defRPr/>
              </a:pPr>
              <a:r>
                <a:rPr lang="en-US" altLang="en-US" sz="4100" b="1" kern="0" spc="300" dirty="0">
                  <a:solidFill>
                    <a:srgbClr val="000000"/>
                  </a:solidFill>
                </a:rPr>
                <a:t>HYPOTHESIS &amp; OBJECTIVES</a:t>
              </a:r>
              <a:endParaRPr kumimoji="0" lang="en-US" altLang="en-US" sz="2100" b="0" i="0" u="none" strike="noStrike" kern="0" cap="none" spc="300" normalizeH="0" baseline="0" noProof="0" dirty="0">
                <a:ln>
                  <a:noFill/>
                </a:ln>
                <a:solidFill>
                  <a:srgbClr val="000000"/>
                </a:solidFill>
                <a:effectLst/>
                <a:uLnTx/>
                <a:uFillTx/>
                <a:latin typeface="Arial" panose="020B0604020202020204" pitchFamily="34" charset="0"/>
                <a:ea typeface="ヒラギノ角ゴ Pro W3" charset="-128"/>
              </a:endParaRPr>
            </a:p>
          </p:txBody>
        </p:sp>
      </p:grpSp>
      <p:sp>
        <p:nvSpPr>
          <p:cNvPr id="85" name="Text Box 39">
            <a:extLst>
              <a:ext uri="{FF2B5EF4-FFF2-40B4-BE49-F238E27FC236}">
                <a16:creationId xmlns:a16="http://schemas.microsoft.com/office/drawing/2014/main" id="{44437776-B4BD-4129-AEB7-124E28554906}"/>
              </a:ext>
            </a:extLst>
          </p:cNvPr>
          <p:cNvSpPr txBox="1">
            <a:spLocks noChangeArrowheads="1"/>
          </p:cNvSpPr>
          <p:nvPr/>
        </p:nvSpPr>
        <p:spPr bwMode="auto">
          <a:xfrm>
            <a:off x="628101" y="17729095"/>
            <a:ext cx="14291056" cy="7355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spcBef>
                <a:spcPct val="50000"/>
              </a:spcBef>
              <a:defRPr/>
            </a:pPr>
            <a:r>
              <a:rPr lang="en-US" sz="3200" dirty="0"/>
              <a:t>Through regular monitoring of six streams in North-Central Florida spanning a landscape gradient encompassing variability in land-use, stream bed compositions, and nutrient input sources, we hope to: </a:t>
            </a:r>
          </a:p>
          <a:p>
            <a:pPr marL="274320" indent="-274320" algn="just">
              <a:spcBef>
                <a:spcPts val="1200"/>
              </a:spcBef>
              <a:buFont typeface="Wingdings" panose="05000000000000000000" pitchFamily="2" charset="2"/>
              <a:buChar char="§"/>
              <a:defRPr/>
            </a:pPr>
            <a:r>
              <a:rPr lang="en-US" sz="3200" dirty="0"/>
              <a:t>gain a broader understanding of how urban landscapes shape nutrient fluxes in urban streams, </a:t>
            </a:r>
          </a:p>
          <a:p>
            <a:pPr marL="274320" indent="-274320" algn="just">
              <a:spcBef>
                <a:spcPts val="1200"/>
              </a:spcBef>
              <a:buFont typeface="Wingdings" panose="05000000000000000000" pitchFamily="2" charset="2"/>
              <a:buChar char="§"/>
              <a:defRPr/>
            </a:pPr>
            <a:r>
              <a:rPr lang="en-US" sz="3200" dirty="0"/>
              <a:t>capture short- and long-term effects of the stormwater, land, and wastewater management strategies used in our study region,</a:t>
            </a:r>
          </a:p>
          <a:p>
            <a:pPr marL="274320" indent="-274320" algn="just">
              <a:spcBef>
                <a:spcPts val="1200"/>
              </a:spcBef>
              <a:buFont typeface="Wingdings" panose="05000000000000000000" pitchFamily="2" charset="2"/>
              <a:buChar char="§"/>
              <a:defRPr/>
            </a:pPr>
            <a:r>
              <a:rPr lang="en-US" sz="3200" dirty="0"/>
              <a:t>provide information on practices affecting water quality, </a:t>
            </a:r>
          </a:p>
          <a:p>
            <a:pPr marL="274320" indent="-274320" algn="just">
              <a:spcBef>
                <a:spcPts val="1200"/>
              </a:spcBef>
              <a:buFont typeface="Wingdings" panose="05000000000000000000" pitchFamily="2" charset="2"/>
              <a:buChar char="§"/>
              <a:defRPr/>
            </a:pPr>
            <a:r>
              <a:rPr lang="en-US" sz="3200" dirty="0"/>
              <a:t>and provide insight for alternative strategies to minimize the impact of urbanization on downstream water quality.</a:t>
            </a:r>
          </a:p>
          <a:p>
            <a:pPr algn="just">
              <a:spcBef>
                <a:spcPct val="50000"/>
              </a:spcBef>
              <a:defRPr/>
            </a:pPr>
            <a:r>
              <a:rPr lang="en-US" sz="3200" dirty="0"/>
              <a:t>We hypothesize that streams with more urbanized watersheds will exhibit both higher mean nutrient concentrations as well as greater temporal variability due to changes in hydrology and nutrient sources.</a:t>
            </a:r>
            <a:endParaRPr lang="en-US" altLang="en-US" sz="3200" dirty="0"/>
          </a:p>
        </p:txBody>
      </p:sp>
      <p:pic>
        <p:nvPicPr>
          <p:cNvPr id="9" name="Picture 21">
            <a:extLst>
              <a:ext uri="{FF2B5EF4-FFF2-40B4-BE49-F238E27FC236}">
                <a16:creationId xmlns:a16="http://schemas.microsoft.com/office/drawing/2014/main" id="{1B32F586-85DE-423D-A78C-0DB479731FC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0000536" y="21702186"/>
            <a:ext cx="8483056" cy="655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7EAF9116-B1EB-4EAE-9EC4-4A09CF70F6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56617" y="5318509"/>
            <a:ext cx="7599845" cy="9144000"/>
          </a:xfrm>
          <a:prstGeom prst="rect">
            <a:avLst/>
          </a:prstGeom>
        </p:spPr>
      </p:pic>
      <p:pic>
        <p:nvPicPr>
          <p:cNvPr id="13" name="Picture 12">
            <a:extLst>
              <a:ext uri="{FF2B5EF4-FFF2-40B4-BE49-F238E27FC236}">
                <a16:creationId xmlns:a16="http://schemas.microsoft.com/office/drawing/2014/main" id="{A43382A1-AC89-428B-B9C7-7420DF9327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17895" y="5382677"/>
            <a:ext cx="7886700" cy="9001125"/>
          </a:xfrm>
          <a:prstGeom prst="rect">
            <a:avLst/>
          </a:prstGeom>
        </p:spPr>
      </p:pic>
      <p:grpSp>
        <p:nvGrpSpPr>
          <p:cNvPr id="19" name="Group 18">
            <a:extLst>
              <a:ext uri="{FF2B5EF4-FFF2-40B4-BE49-F238E27FC236}">
                <a16:creationId xmlns:a16="http://schemas.microsoft.com/office/drawing/2014/main" id="{607C3812-6B64-4A02-BF79-CCE9E9C4462B}"/>
              </a:ext>
            </a:extLst>
          </p:cNvPr>
          <p:cNvGrpSpPr/>
          <p:nvPr/>
        </p:nvGrpSpPr>
        <p:grpSpPr>
          <a:xfrm>
            <a:off x="15888740" y="16911561"/>
            <a:ext cx="24486782" cy="3133922"/>
            <a:chOff x="13465295" y="16477911"/>
            <a:chExt cx="24486782" cy="3133922"/>
          </a:xfrm>
        </p:grpSpPr>
        <p:pic>
          <p:nvPicPr>
            <p:cNvPr id="15" name="Picture 14" descr="A picture containing text, map&#10;&#10;Description automatically generated">
              <a:extLst>
                <a:ext uri="{FF2B5EF4-FFF2-40B4-BE49-F238E27FC236}">
                  <a16:creationId xmlns:a16="http://schemas.microsoft.com/office/drawing/2014/main" id="{46491552-DA8F-4A0F-8C37-EC1B70185F6B}"/>
                </a:ext>
              </a:extLst>
            </p:cNvPr>
            <p:cNvPicPr>
              <a:picLocks noChangeAspect="1"/>
            </p:cNvPicPr>
            <p:nvPr/>
          </p:nvPicPr>
          <p:blipFill rotWithShape="1">
            <a:blip r:embed="rId9">
              <a:extLst>
                <a:ext uri="{28A0092B-C50C-407E-A947-70E740481C1C}">
                  <a14:useLocalDpi xmlns:a14="http://schemas.microsoft.com/office/drawing/2010/main" val="0"/>
                </a:ext>
              </a:extLst>
            </a:blip>
            <a:srcRect l="2743" r="1469" b="51038"/>
            <a:stretch/>
          </p:blipFill>
          <p:spPr>
            <a:xfrm>
              <a:off x="13465295" y="16477911"/>
              <a:ext cx="12262447" cy="3133922"/>
            </a:xfrm>
            <a:prstGeom prst="rect">
              <a:avLst/>
            </a:prstGeom>
          </p:spPr>
        </p:pic>
        <p:pic>
          <p:nvPicPr>
            <p:cNvPr id="18" name="Picture 17" descr="A picture containing text, map&#10;&#10;Description automatically generated">
              <a:extLst>
                <a:ext uri="{FF2B5EF4-FFF2-40B4-BE49-F238E27FC236}">
                  <a16:creationId xmlns:a16="http://schemas.microsoft.com/office/drawing/2014/main" id="{F62CFDB0-F015-4BB8-BE3F-A596689C01EF}"/>
                </a:ext>
              </a:extLst>
            </p:cNvPr>
            <p:cNvPicPr>
              <a:picLocks noChangeAspect="1"/>
            </p:cNvPicPr>
            <p:nvPr/>
          </p:nvPicPr>
          <p:blipFill rotWithShape="1">
            <a:blip r:embed="rId10">
              <a:extLst>
                <a:ext uri="{28A0092B-C50C-407E-A947-70E740481C1C}">
                  <a14:useLocalDpi xmlns:a14="http://schemas.microsoft.com/office/drawing/2010/main" val="0"/>
                </a:ext>
              </a:extLst>
            </a:blip>
            <a:srcRect l="2636" t="48781" r="1576" b="2257"/>
            <a:stretch/>
          </p:blipFill>
          <p:spPr>
            <a:xfrm>
              <a:off x="25689631" y="16477911"/>
              <a:ext cx="12262446" cy="3133922"/>
            </a:xfrm>
            <a:prstGeom prst="rect">
              <a:avLst/>
            </a:prstGeom>
          </p:spPr>
        </p:pic>
      </p:grpSp>
      <p:grpSp>
        <p:nvGrpSpPr>
          <p:cNvPr id="25" name="Group 24">
            <a:extLst>
              <a:ext uri="{FF2B5EF4-FFF2-40B4-BE49-F238E27FC236}">
                <a16:creationId xmlns:a16="http://schemas.microsoft.com/office/drawing/2014/main" id="{770BD45A-687D-41F1-A354-1DA1AB94985F}"/>
              </a:ext>
            </a:extLst>
          </p:cNvPr>
          <p:cNvGrpSpPr/>
          <p:nvPr/>
        </p:nvGrpSpPr>
        <p:grpSpPr>
          <a:xfrm>
            <a:off x="16156316" y="15790778"/>
            <a:ext cx="24004364" cy="1170580"/>
            <a:chOff x="13141775" y="31790512"/>
            <a:chExt cx="9019916" cy="616344"/>
          </a:xfrm>
        </p:grpSpPr>
        <p:sp>
          <p:nvSpPr>
            <p:cNvPr id="26" name="Arrow: Up 25">
              <a:extLst>
                <a:ext uri="{FF2B5EF4-FFF2-40B4-BE49-F238E27FC236}">
                  <a16:creationId xmlns:a16="http://schemas.microsoft.com/office/drawing/2014/main" id="{28B79DFB-8529-443B-AA11-DC264EE6B444}"/>
                </a:ext>
              </a:extLst>
            </p:cNvPr>
            <p:cNvSpPr/>
            <p:nvPr/>
          </p:nvSpPr>
          <p:spPr bwMode="auto">
            <a:xfrm rot="5400000">
              <a:off x="17343561" y="27588726"/>
              <a:ext cx="616344" cy="9019916"/>
            </a:xfrm>
            <a:prstGeom prst="upArrow">
              <a:avLst/>
            </a:prstGeom>
            <a:gradFill flip="none" rotWithShape="1">
              <a:gsLst>
                <a:gs pos="90259">
                  <a:srgbClr val="00B050"/>
                </a:gs>
                <a:gs pos="0">
                  <a:srgbClr val="FF0000"/>
                </a:gs>
                <a:gs pos="100000">
                  <a:srgbClr val="00B050"/>
                </a:gs>
              </a:gsLst>
              <a:lin ang="54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anose="020B0604020202020204" pitchFamily="34" charset="0"/>
                <a:ea typeface="ヒラギノ角ゴ Pro W3" charset="-128"/>
              </a:endParaRPr>
            </a:p>
          </p:txBody>
        </p:sp>
        <p:sp>
          <p:nvSpPr>
            <p:cNvPr id="27" name="TextBox 26">
              <a:extLst>
                <a:ext uri="{FF2B5EF4-FFF2-40B4-BE49-F238E27FC236}">
                  <a16:creationId xmlns:a16="http://schemas.microsoft.com/office/drawing/2014/main" id="{8D8BAE1F-6B21-4544-AC74-17C5ADE52312}"/>
                </a:ext>
              </a:extLst>
            </p:cNvPr>
            <p:cNvSpPr txBox="1"/>
            <p:nvPr/>
          </p:nvSpPr>
          <p:spPr>
            <a:xfrm>
              <a:off x="14254130" y="31972554"/>
              <a:ext cx="657883" cy="307901"/>
            </a:xfrm>
            <a:prstGeom prst="rect">
              <a:avLst/>
            </a:prstGeom>
            <a:noFill/>
          </p:spPr>
          <p:txBody>
            <a:bodyPr wrap="none" rtlCol="0">
              <a:spAutoFit/>
            </a:bodyPr>
            <a:lstStyle/>
            <a:p>
              <a:r>
                <a:rPr lang="en-US" sz="3200" dirty="0">
                  <a:solidFill>
                    <a:schemeClr val="bg1"/>
                  </a:solidFill>
                </a:rPr>
                <a:t>NATURAL</a:t>
              </a:r>
              <a:endParaRPr lang="en-US" sz="1400" dirty="0">
                <a:solidFill>
                  <a:schemeClr val="bg1"/>
                </a:solidFill>
              </a:endParaRPr>
            </a:p>
          </p:txBody>
        </p:sp>
        <p:sp>
          <p:nvSpPr>
            <p:cNvPr id="28" name="TextBox 27">
              <a:extLst>
                <a:ext uri="{FF2B5EF4-FFF2-40B4-BE49-F238E27FC236}">
                  <a16:creationId xmlns:a16="http://schemas.microsoft.com/office/drawing/2014/main" id="{BA299E74-C622-4CAC-8C9E-01647D7EBDDC}"/>
                </a:ext>
              </a:extLst>
            </p:cNvPr>
            <p:cNvSpPr txBox="1"/>
            <p:nvPr/>
          </p:nvSpPr>
          <p:spPr>
            <a:xfrm>
              <a:off x="20499179" y="31957355"/>
              <a:ext cx="978250" cy="307901"/>
            </a:xfrm>
            <a:prstGeom prst="rect">
              <a:avLst/>
            </a:prstGeom>
            <a:noFill/>
          </p:spPr>
          <p:txBody>
            <a:bodyPr wrap="square" rtlCol="0">
              <a:spAutoFit/>
            </a:bodyPr>
            <a:lstStyle/>
            <a:p>
              <a:r>
                <a:rPr lang="en-US" sz="3200" dirty="0">
                  <a:solidFill>
                    <a:schemeClr val="bg1"/>
                  </a:solidFill>
                </a:rPr>
                <a:t>DEVELOPED</a:t>
              </a:r>
              <a:endParaRPr lang="en-US" sz="1400" dirty="0">
                <a:solidFill>
                  <a:schemeClr val="bg1"/>
                </a:solidFill>
              </a:endParaRPr>
            </a:p>
          </p:txBody>
        </p:sp>
        <p:sp>
          <p:nvSpPr>
            <p:cNvPr id="29" name="TextBox 28">
              <a:extLst>
                <a:ext uri="{FF2B5EF4-FFF2-40B4-BE49-F238E27FC236}">
                  <a16:creationId xmlns:a16="http://schemas.microsoft.com/office/drawing/2014/main" id="{903EF0B5-9285-4A63-AC31-CC1795D8328C}"/>
                </a:ext>
              </a:extLst>
            </p:cNvPr>
            <p:cNvSpPr txBox="1"/>
            <p:nvPr/>
          </p:nvSpPr>
          <p:spPr>
            <a:xfrm>
              <a:off x="17228203" y="31966827"/>
              <a:ext cx="908468" cy="307901"/>
            </a:xfrm>
            <a:prstGeom prst="rect">
              <a:avLst/>
            </a:prstGeom>
            <a:noFill/>
          </p:spPr>
          <p:txBody>
            <a:bodyPr wrap="square" rtlCol="0">
              <a:spAutoFit/>
            </a:bodyPr>
            <a:lstStyle/>
            <a:p>
              <a:r>
                <a:rPr lang="en-US" sz="3200" dirty="0">
                  <a:solidFill>
                    <a:schemeClr val="bg1"/>
                  </a:solidFill>
                </a:rPr>
                <a:t>RESIDENTIAL</a:t>
              </a:r>
              <a:endParaRPr lang="en-US" sz="1400" dirty="0">
                <a:solidFill>
                  <a:schemeClr val="bg1"/>
                </a:solidFill>
              </a:endParaRPr>
            </a:p>
          </p:txBody>
        </p:sp>
      </p:grpSp>
      <p:sp>
        <p:nvSpPr>
          <p:cNvPr id="87" name="Trapezoid 86">
            <a:extLst>
              <a:ext uri="{FF2B5EF4-FFF2-40B4-BE49-F238E27FC236}">
                <a16:creationId xmlns:a16="http://schemas.microsoft.com/office/drawing/2014/main" id="{F29349DD-54E3-4FAF-B018-FDE47925EE67}"/>
              </a:ext>
            </a:extLst>
          </p:cNvPr>
          <p:cNvSpPr/>
          <p:nvPr/>
        </p:nvSpPr>
        <p:spPr>
          <a:xfrm>
            <a:off x="19952410" y="20353884"/>
            <a:ext cx="16651795" cy="1227987"/>
          </a:xfrm>
          <a:prstGeom prst="trapezoid">
            <a:avLst>
              <a:gd name="adj" fmla="val 355661"/>
            </a:avLst>
          </a:prstGeom>
          <a:solidFill>
            <a:schemeClr val="accent3">
              <a:alpha val="28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7" name="Picture 16" descr="A close up of a map&#10;&#10;Description automatically generated">
            <a:extLst>
              <a:ext uri="{FF2B5EF4-FFF2-40B4-BE49-F238E27FC236}">
                <a16:creationId xmlns:a16="http://schemas.microsoft.com/office/drawing/2014/main" id="{EE66AA10-3103-4C55-9A75-44295715AA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917530" y="21581871"/>
            <a:ext cx="7686675" cy="7324725"/>
          </a:xfrm>
          <a:prstGeom prst="rect">
            <a:avLst/>
          </a:prstGeom>
        </p:spPr>
      </p:pic>
      <p:sp>
        <p:nvSpPr>
          <p:cNvPr id="90" name="TextBox 89">
            <a:extLst>
              <a:ext uri="{FF2B5EF4-FFF2-40B4-BE49-F238E27FC236}">
                <a16:creationId xmlns:a16="http://schemas.microsoft.com/office/drawing/2014/main" id="{43E827EC-C185-458F-9009-70D5B39ECEF9}"/>
              </a:ext>
            </a:extLst>
          </p:cNvPr>
          <p:cNvSpPr txBox="1"/>
          <p:nvPr/>
        </p:nvSpPr>
        <p:spPr>
          <a:xfrm>
            <a:off x="16947272" y="15021792"/>
            <a:ext cx="22662070" cy="1077218"/>
          </a:xfrm>
          <a:prstGeom prst="rect">
            <a:avLst/>
          </a:prstGeom>
          <a:noFill/>
        </p:spPr>
        <p:txBody>
          <a:bodyPr wrap="square" rtlCol="0">
            <a:spAutoFit/>
          </a:bodyPr>
          <a:lstStyle/>
          <a:p>
            <a:pPr algn="ctr"/>
            <a:r>
              <a:rPr lang="en-US" sz="3200" b="1" dirty="0"/>
              <a:t>Streams illustrated unique </a:t>
            </a:r>
            <a:r>
              <a:rPr lang="en-US" sz="3200" b="1" i="1" dirty="0"/>
              <a:t>signatures</a:t>
            </a:r>
            <a:r>
              <a:rPr lang="en-US" sz="3200" b="1" dirty="0"/>
              <a:t> under baseline conditions. Radar plot comparisons between analytes (Figure 5) were used to show dominating drivers and variability in and among study sites. </a:t>
            </a:r>
            <a:endParaRPr lang="en-US" sz="2000" b="1" dirty="0"/>
          </a:p>
        </p:txBody>
      </p:sp>
      <p:sp>
        <p:nvSpPr>
          <p:cNvPr id="91" name="TextBox 90">
            <a:extLst>
              <a:ext uri="{FF2B5EF4-FFF2-40B4-BE49-F238E27FC236}">
                <a16:creationId xmlns:a16="http://schemas.microsoft.com/office/drawing/2014/main" id="{04B8AF23-BCA4-40F4-B2DE-F4DD0596510C}"/>
              </a:ext>
            </a:extLst>
          </p:cNvPr>
          <p:cNvSpPr txBox="1"/>
          <p:nvPr/>
        </p:nvSpPr>
        <p:spPr>
          <a:xfrm>
            <a:off x="23548201" y="20562450"/>
            <a:ext cx="10513188" cy="954107"/>
          </a:xfrm>
          <a:prstGeom prst="rect">
            <a:avLst/>
          </a:prstGeom>
          <a:noFill/>
        </p:spPr>
        <p:txBody>
          <a:bodyPr wrap="square" rtlCol="0">
            <a:spAutoFit/>
          </a:bodyPr>
          <a:lstStyle/>
          <a:p>
            <a:r>
              <a:rPr lang="en-US" sz="2800" dirty="0"/>
              <a:t>Comparison of two residential streams with different wastewater management practices highlight importance of landscape management </a:t>
            </a:r>
          </a:p>
        </p:txBody>
      </p:sp>
      <p:grpSp>
        <p:nvGrpSpPr>
          <p:cNvPr id="92" name="Group 29">
            <a:extLst>
              <a:ext uri="{FF2B5EF4-FFF2-40B4-BE49-F238E27FC236}">
                <a16:creationId xmlns:a16="http://schemas.microsoft.com/office/drawing/2014/main" id="{EF8D7B6C-C08E-440F-B4A1-B3179B764982}"/>
              </a:ext>
            </a:extLst>
          </p:cNvPr>
          <p:cNvGrpSpPr>
            <a:grpSpLocks/>
          </p:cNvGrpSpPr>
          <p:nvPr/>
        </p:nvGrpSpPr>
        <p:grpSpPr bwMode="auto">
          <a:xfrm>
            <a:off x="15728978" y="29315874"/>
            <a:ext cx="24937757" cy="1201536"/>
            <a:chOff x="576" y="3504"/>
            <a:chExt cx="6336" cy="768"/>
          </a:xfrm>
        </p:grpSpPr>
        <p:sp>
          <p:nvSpPr>
            <p:cNvPr id="93" name="Rectangle 30">
              <a:extLst>
                <a:ext uri="{FF2B5EF4-FFF2-40B4-BE49-F238E27FC236}">
                  <a16:creationId xmlns:a16="http://schemas.microsoft.com/office/drawing/2014/main" id="{79194F36-2C14-4830-B9A8-BBA08D01BB24}"/>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ヒラギノ角ゴ Pro W3" charset="-128"/>
              </a:endParaRPr>
            </a:p>
          </p:txBody>
        </p:sp>
        <p:sp>
          <p:nvSpPr>
            <p:cNvPr id="94" name="Text Box 31">
              <a:extLst>
                <a:ext uri="{FF2B5EF4-FFF2-40B4-BE49-F238E27FC236}">
                  <a16:creationId xmlns:a16="http://schemas.microsoft.com/office/drawing/2014/main" id="{3DE2542E-6811-4730-BD1A-BCADC4057FB9}"/>
                </a:ext>
              </a:extLst>
            </p:cNvPr>
            <p:cNvSpPr txBox="1">
              <a:spLocks noChangeArrowheads="1"/>
            </p:cNvSpPr>
            <p:nvPr/>
          </p:nvSpPr>
          <p:spPr bwMode="auto">
            <a:xfrm>
              <a:off x="2412" y="3658"/>
              <a:ext cx="3247" cy="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algn="ctr" defTabSz="784225" eaLnBrk="0" fontAlgn="base" latinLnBrk="0" hangingPunct="0">
                <a:lnSpc>
                  <a:spcPct val="100000"/>
                </a:lnSpc>
                <a:spcBef>
                  <a:spcPct val="50000"/>
                </a:spcBef>
                <a:spcAft>
                  <a:spcPct val="0"/>
                </a:spcAft>
                <a:buClrTx/>
                <a:buSzTx/>
                <a:buFontTx/>
                <a:buNone/>
                <a:tabLst/>
                <a:defRPr/>
              </a:pPr>
              <a:r>
                <a:rPr kumimoji="0" lang="en-US" altLang="en-US" sz="4100" b="1" i="0" u="none" strike="noStrike" kern="0" cap="none" spc="300" normalizeH="0" baseline="0" noProof="0" dirty="0">
                  <a:ln>
                    <a:noFill/>
                  </a:ln>
                  <a:solidFill>
                    <a:srgbClr val="000000"/>
                  </a:solidFill>
                  <a:effectLst/>
                  <a:uLnTx/>
                  <a:uFillTx/>
                  <a:latin typeface="Arial" panose="020B0604020202020204" pitchFamily="34" charset="0"/>
                  <a:ea typeface="ヒラギノ角ゴ Pro W3" charset="-128"/>
                </a:rPr>
                <a:t>CONCLUSIONS &amp; FUTURE RESEARCH</a:t>
              </a:r>
              <a:endParaRPr kumimoji="0" lang="en-US" altLang="en-US" sz="2100" b="0" i="0" u="none" strike="noStrike" kern="0" cap="none" spc="300" normalizeH="0" baseline="0" noProof="0" dirty="0">
                <a:ln>
                  <a:noFill/>
                </a:ln>
                <a:solidFill>
                  <a:srgbClr val="000000"/>
                </a:solidFill>
                <a:effectLst/>
                <a:uLnTx/>
                <a:uFillTx/>
                <a:latin typeface="Arial" panose="020B0604020202020204" pitchFamily="34" charset="0"/>
                <a:ea typeface="ヒラギノ角ゴ Pro W3" charset="-128"/>
              </a:endParaRPr>
            </a:p>
          </p:txBody>
        </p:sp>
      </p:grpSp>
      <p:sp>
        <p:nvSpPr>
          <p:cNvPr id="95" name="TextBox 94">
            <a:extLst>
              <a:ext uri="{FF2B5EF4-FFF2-40B4-BE49-F238E27FC236}">
                <a16:creationId xmlns:a16="http://schemas.microsoft.com/office/drawing/2014/main" id="{80B473BA-50A5-44A7-BEAD-B4B004271740}"/>
              </a:ext>
            </a:extLst>
          </p:cNvPr>
          <p:cNvSpPr txBox="1"/>
          <p:nvPr/>
        </p:nvSpPr>
        <p:spPr>
          <a:xfrm>
            <a:off x="3371159" y="15669846"/>
            <a:ext cx="6635214" cy="384721"/>
          </a:xfrm>
          <a:prstGeom prst="rect">
            <a:avLst/>
          </a:prstGeom>
          <a:noFill/>
        </p:spPr>
        <p:txBody>
          <a:bodyPr wrap="none" rtlCol="0">
            <a:spAutoFit/>
          </a:bodyPr>
          <a:lstStyle/>
          <a:p>
            <a:r>
              <a:rPr lang="en-US" sz="1900" dirty="0"/>
              <a:t>Figure 1. Potential drivers of changes in urban stream ecosystems</a:t>
            </a:r>
          </a:p>
        </p:txBody>
      </p:sp>
      <p:sp>
        <p:nvSpPr>
          <p:cNvPr id="96" name="TextBox 95">
            <a:extLst>
              <a:ext uri="{FF2B5EF4-FFF2-40B4-BE49-F238E27FC236}">
                <a16:creationId xmlns:a16="http://schemas.microsoft.com/office/drawing/2014/main" id="{D989801D-EF62-4309-A5C4-32AC489D8A7A}"/>
              </a:ext>
            </a:extLst>
          </p:cNvPr>
          <p:cNvSpPr txBox="1"/>
          <p:nvPr/>
        </p:nvSpPr>
        <p:spPr>
          <a:xfrm>
            <a:off x="476854" y="32750585"/>
            <a:ext cx="14291056" cy="400110"/>
          </a:xfrm>
          <a:prstGeom prst="rect">
            <a:avLst/>
          </a:prstGeom>
          <a:noFill/>
        </p:spPr>
        <p:txBody>
          <a:bodyPr wrap="square" rtlCol="0">
            <a:spAutoFit/>
          </a:bodyPr>
          <a:lstStyle/>
          <a:p>
            <a:r>
              <a:rPr lang="en-US" sz="1900" dirty="0"/>
              <a:t>Figure 2. </a:t>
            </a:r>
            <a:r>
              <a:rPr lang="en-US" sz="2000" dirty="0"/>
              <a:t>S</a:t>
            </a:r>
            <a:r>
              <a:rPr lang="en-US" altLang="en-US" sz="2000" dirty="0"/>
              <a:t>ix monitoring locations in N. Central Florida which include two heavily urbanized, two residential, and two protected streams</a:t>
            </a:r>
            <a:r>
              <a:rPr lang="en-US" sz="2000" dirty="0"/>
              <a:t>.</a:t>
            </a:r>
            <a:endParaRPr lang="en-US" sz="1900" dirty="0"/>
          </a:p>
        </p:txBody>
      </p:sp>
      <p:sp>
        <p:nvSpPr>
          <p:cNvPr id="97" name="Rectangle 96">
            <a:extLst>
              <a:ext uri="{FF2B5EF4-FFF2-40B4-BE49-F238E27FC236}">
                <a16:creationId xmlns:a16="http://schemas.microsoft.com/office/drawing/2014/main" id="{D6F38F8C-6D10-40B7-98A3-5CADA1BD980F}"/>
              </a:ext>
            </a:extLst>
          </p:cNvPr>
          <p:cNvSpPr/>
          <p:nvPr/>
        </p:nvSpPr>
        <p:spPr>
          <a:xfrm>
            <a:off x="16947272" y="14403066"/>
            <a:ext cx="6768498" cy="369332"/>
          </a:xfrm>
          <a:prstGeom prst="rect">
            <a:avLst/>
          </a:prstGeom>
        </p:spPr>
        <p:txBody>
          <a:bodyPr wrap="square">
            <a:spAutoFit/>
          </a:bodyPr>
          <a:lstStyle/>
          <a:p>
            <a:r>
              <a:rPr lang="en-US" altLang="en-US" dirty="0"/>
              <a:t>Figure 3.  Period-of-record field parameter results across study sites</a:t>
            </a:r>
            <a:endParaRPr lang="en-US" dirty="0"/>
          </a:p>
        </p:txBody>
      </p:sp>
      <p:sp>
        <p:nvSpPr>
          <p:cNvPr id="98" name="Rectangle 97">
            <a:extLst>
              <a:ext uri="{FF2B5EF4-FFF2-40B4-BE49-F238E27FC236}">
                <a16:creationId xmlns:a16="http://schemas.microsoft.com/office/drawing/2014/main" id="{77BC33EC-831D-4F89-AC6A-BCA268F3EB94}"/>
              </a:ext>
            </a:extLst>
          </p:cNvPr>
          <p:cNvSpPr/>
          <p:nvPr/>
        </p:nvSpPr>
        <p:spPr>
          <a:xfrm>
            <a:off x="31956617" y="14505509"/>
            <a:ext cx="6768498" cy="369332"/>
          </a:xfrm>
          <a:prstGeom prst="rect">
            <a:avLst/>
          </a:prstGeom>
        </p:spPr>
        <p:txBody>
          <a:bodyPr wrap="square">
            <a:spAutoFit/>
          </a:bodyPr>
          <a:lstStyle/>
          <a:p>
            <a:r>
              <a:rPr lang="en-US" altLang="en-US" dirty="0"/>
              <a:t>Figure 4.  Period-of-record nutrient concentrations across study sites</a:t>
            </a:r>
            <a:endParaRPr lang="en-US" dirty="0"/>
          </a:p>
        </p:txBody>
      </p:sp>
      <p:sp>
        <p:nvSpPr>
          <p:cNvPr id="99" name="Rectangle 98">
            <a:extLst>
              <a:ext uri="{FF2B5EF4-FFF2-40B4-BE49-F238E27FC236}">
                <a16:creationId xmlns:a16="http://schemas.microsoft.com/office/drawing/2014/main" id="{5A293E06-08B7-418D-BE2C-5245D842AF76}"/>
              </a:ext>
            </a:extLst>
          </p:cNvPr>
          <p:cNvSpPr/>
          <p:nvPr/>
        </p:nvSpPr>
        <p:spPr>
          <a:xfrm>
            <a:off x="15778682" y="20011638"/>
            <a:ext cx="9817768" cy="369332"/>
          </a:xfrm>
          <a:prstGeom prst="rect">
            <a:avLst/>
          </a:prstGeom>
        </p:spPr>
        <p:txBody>
          <a:bodyPr wrap="square">
            <a:spAutoFit/>
          </a:bodyPr>
          <a:lstStyle/>
          <a:p>
            <a:r>
              <a:rPr lang="en-US" altLang="en-US" dirty="0"/>
              <a:t>Figure 5.  Radar plots of stream chemical compositions exhibiting urban stream signatures</a:t>
            </a:r>
            <a:endParaRPr lang="en-US" dirty="0"/>
          </a:p>
        </p:txBody>
      </p:sp>
      <p:sp>
        <p:nvSpPr>
          <p:cNvPr id="100" name="Rectangle 99">
            <a:extLst>
              <a:ext uri="{FF2B5EF4-FFF2-40B4-BE49-F238E27FC236}">
                <a16:creationId xmlns:a16="http://schemas.microsoft.com/office/drawing/2014/main" id="{20286B62-8BD9-44AC-810B-677425AC1B0B}"/>
              </a:ext>
            </a:extLst>
          </p:cNvPr>
          <p:cNvSpPr/>
          <p:nvPr/>
        </p:nvSpPr>
        <p:spPr>
          <a:xfrm>
            <a:off x="19981486" y="28331132"/>
            <a:ext cx="8434930" cy="646331"/>
          </a:xfrm>
          <a:prstGeom prst="rect">
            <a:avLst/>
          </a:prstGeom>
        </p:spPr>
        <p:txBody>
          <a:bodyPr wrap="square">
            <a:spAutoFit/>
          </a:bodyPr>
          <a:lstStyle/>
          <a:p>
            <a:r>
              <a:rPr lang="en-US" dirty="0"/>
              <a:t>Figure 6. Surveyed sewer and septic systems for the contributing waters of Hogtown and Possum Creek. </a:t>
            </a:r>
          </a:p>
        </p:txBody>
      </p:sp>
      <p:sp>
        <p:nvSpPr>
          <p:cNvPr id="101" name="Rectangle 100">
            <a:extLst>
              <a:ext uri="{FF2B5EF4-FFF2-40B4-BE49-F238E27FC236}">
                <a16:creationId xmlns:a16="http://schemas.microsoft.com/office/drawing/2014/main" id="{F71B5B12-6470-41EE-8AE2-75FEF6F85425}"/>
              </a:ext>
            </a:extLst>
          </p:cNvPr>
          <p:cNvSpPr/>
          <p:nvPr/>
        </p:nvSpPr>
        <p:spPr>
          <a:xfrm>
            <a:off x="28623708" y="28799591"/>
            <a:ext cx="8434930" cy="369332"/>
          </a:xfrm>
          <a:prstGeom prst="rect">
            <a:avLst/>
          </a:prstGeom>
        </p:spPr>
        <p:txBody>
          <a:bodyPr wrap="square">
            <a:spAutoFit/>
          </a:bodyPr>
          <a:lstStyle/>
          <a:p>
            <a:r>
              <a:rPr lang="en-US" dirty="0"/>
              <a:t>Figure 7. Timeseries data of nutrient concentrations for Hogtown and Possum Creek</a:t>
            </a:r>
          </a:p>
        </p:txBody>
      </p:sp>
      <p:sp>
        <p:nvSpPr>
          <p:cNvPr id="102" name="Rectangle 101">
            <a:extLst>
              <a:ext uri="{FF2B5EF4-FFF2-40B4-BE49-F238E27FC236}">
                <a16:creationId xmlns:a16="http://schemas.microsoft.com/office/drawing/2014/main" id="{9FB0EEBE-11D7-4714-935D-93DE5D2A1356}"/>
              </a:ext>
            </a:extLst>
          </p:cNvPr>
          <p:cNvSpPr/>
          <p:nvPr/>
        </p:nvSpPr>
        <p:spPr>
          <a:xfrm>
            <a:off x="428728" y="34805952"/>
            <a:ext cx="14437895" cy="2400657"/>
          </a:xfrm>
          <a:prstGeom prst="rect">
            <a:avLst/>
          </a:prstGeom>
        </p:spPr>
        <p:txBody>
          <a:bodyPr wrap="square">
            <a:spAutoFit/>
          </a:bodyPr>
          <a:lstStyle/>
          <a:p>
            <a:pPr algn="just"/>
            <a:r>
              <a:rPr lang="en-US" sz="3000" dirty="0"/>
              <a:t>Bi-weekly sampling of water quality field parameters include temperature (ºC), dissolved oxygen (mg/L and percent saturation), specific conductance (</a:t>
            </a:r>
            <a:r>
              <a:rPr lang="en-US" sz="3000" dirty="0" err="1"/>
              <a:t>uS</a:t>
            </a:r>
            <a:r>
              <a:rPr lang="en-US" sz="3000" dirty="0"/>
              <a:t>/cm), pH (SU), and turbidity (NTU). Triplicate water quality samples were field filtered and analyzed using a Seal AQ 400 Discrete Analyzer for nitrate-nitrite as N (mg/L), ortho-phosphate as P (mg/L), and ammonium as N (mg/L).</a:t>
            </a:r>
          </a:p>
        </p:txBody>
      </p:sp>
      <p:grpSp>
        <p:nvGrpSpPr>
          <p:cNvPr id="103" name="Group 29">
            <a:extLst>
              <a:ext uri="{FF2B5EF4-FFF2-40B4-BE49-F238E27FC236}">
                <a16:creationId xmlns:a16="http://schemas.microsoft.com/office/drawing/2014/main" id="{5AD1D5E2-55FB-4D87-9E89-CE1A9BA5E4B0}"/>
              </a:ext>
            </a:extLst>
          </p:cNvPr>
          <p:cNvGrpSpPr>
            <a:grpSpLocks/>
          </p:cNvGrpSpPr>
          <p:nvPr/>
        </p:nvGrpSpPr>
        <p:grpSpPr bwMode="auto">
          <a:xfrm>
            <a:off x="476854" y="33403943"/>
            <a:ext cx="14437895" cy="1201536"/>
            <a:chOff x="576" y="3504"/>
            <a:chExt cx="6336" cy="768"/>
          </a:xfrm>
        </p:grpSpPr>
        <p:sp>
          <p:nvSpPr>
            <p:cNvPr id="104" name="Rectangle 30">
              <a:extLst>
                <a:ext uri="{FF2B5EF4-FFF2-40B4-BE49-F238E27FC236}">
                  <a16:creationId xmlns:a16="http://schemas.microsoft.com/office/drawing/2014/main" id="{807E73AD-742B-4F91-8509-BF413668BBBE}"/>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ヒラギノ角ゴ Pro W3" charset="-128"/>
              </a:endParaRPr>
            </a:p>
          </p:txBody>
        </p:sp>
        <p:sp>
          <p:nvSpPr>
            <p:cNvPr id="105" name="Text Box 31">
              <a:extLst>
                <a:ext uri="{FF2B5EF4-FFF2-40B4-BE49-F238E27FC236}">
                  <a16:creationId xmlns:a16="http://schemas.microsoft.com/office/drawing/2014/main" id="{2B6E5729-2F83-436E-8BF8-E553D0EEDCC4}"/>
                </a:ext>
              </a:extLst>
            </p:cNvPr>
            <p:cNvSpPr txBox="1">
              <a:spLocks noChangeArrowheads="1"/>
            </p:cNvSpPr>
            <p:nvPr/>
          </p:nvSpPr>
          <p:spPr bwMode="auto">
            <a:xfrm>
              <a:off x="1632" y="3637"/>
              <a:ext cx="4280" cy="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algn="ctr" defTabSz="784225" eaLnBrk="0" fontAlgn="base" latinLnBrk="0" hangingPunct="0">
                <a:lnSpc>
                  <a:spcPct val="100000"/>
                </a:lnSpc>
                <a:spcBef>
                  <a:spcPct val="50000"/>
                </a:spcBef>
                <a:spcAft>
                  <a:spcPct val="0"/>
                </a:spcAft>
                <a:buClrTx/>
                <a:buSzTx/>
                <a:buFontTx/>
                <a:buNone/>
                <a:tabLst/>
                <a:defRPr/>
              </a:pPr>
              <a:r>
                <a:rPr lang="en-US" altLang="en-US" sz="4100" b="1" kern="0" spc="300" dirty="0">
                  <a:solidFill>
                    <a:srgbClr val="000000"/>
                  </a:solidFill>
                </a:rPr>
                <a:t>METHODS</a:t>
              </a:r>
              <a:endParaRPr kumimoji="0" lang="en-US" altLang="en-US" sz="2100" b="0" i="0" u="none" strike="noStrike" kern="0" cap="none" spc="300" normalizeH="0" baseline="0" noProof="0" dirty="0">
                <a:ln>
                  <a:noFill/>
                </a:ln>
                <a:solidFill>
                  <a:srgbClr val="000000"/>
                </a:solidFill>
                <a:effectLst/>
                <a:uLnTx/>
                <a:uFillTx/>
                <a:latin typeface="Arial" panose="020B0604020202020204" pitchFamily="34" charset="0"/>
                <a:ea typeface="ヒラギノ角ゴ Pro W3" charset="-128"/>
              </a:endParaRPr>
            </a:p>
          </p:txBody>
        </p:sp>
      </p:grpSp>
      <p:sp>
        <p:nvSpPr>
          <p:cNvPr id="106" name="Rectangle 105">
            <a:extLst>
              <a:ext uri="{FF2B5EF4-FFF2-40B4-BE49-F238E27FC236}">
                <a16:creationId xmlns:a16="http://schemas.microsoft.com/office/drawing/2014/main" id="{9E61705B-B7F1-4CAE-B248-26515D19546C}"/>
              </a:ext>
            </a:extLst>
          </p:cNvPr>
          <p:cNvSpPr/>
          <p:nvPr/>
        </p:nvSpPr>
        <p:spPr>
          <a:xfrm>
            <a:off x="24934898" y="5450490"/>
            <a:ext cx="6598165" cy="9140964"/>
          </a:xfrm>
          <a:prstGeom prst="rect">
            <a:avLst/>
          </a:prstGeom>
        </p:spPr>
        <p:txBody>
          <a:bodyPr wrap="square">
            <a:spAutoFit/>
          </a:bodyPr>
          <a:lstStyle/>
          <a:p>
            <a:pPr marL="342900" indent="-342900" algn="just">
              <a:buFont typeface="Wingdings" panose="05000000000000000000" pitchFamily="2" charset="2"/>
              <a:buChar char="§"/>
            </a:pPr>
            <a:r>
              <a:rPr lang="en-US" sz="2800" dirty="0"/>
              <a:t>Tumblin’ Creek, a concrete-lined channel, regularly exhibits the highest concentrations of dissolved oxygen and pH, suggesting high rates of primary productivity </a:t>
            </a:r>
          </a:p>
          <a:p>
            <a:pPr marL="342900" indent="-342900" algn="just">
              <a:buFont typeface="Wingdings" panose="05000000000000000000" pitchFamily="2" charset="2"/>
              <a:buChar char="§"/>
            </a:pPr>
            <a:r>
              <a:rPr lang="en-US" sz="2800" dirty="0"/>
              <a:t>Sweetwater Branch located downstream from a wastewater treatment plant receives effluent discharge as evidenced by the high specific conductivity readings. </a:t>
            </a:r>
          </a:p>
          <a:p>
            <a:pPr marL="342900" indent="-342900" algn="just">
              <a:buFont typeface="Wingdings" panose="05000000000000000000" pitchFamily="2" charset="2"/>
              <a:buChar char="§"/>
            </a:pPr>
            <a:r>
              <a:rPr lang="en-US" sz="2800" dirty="0"/>
              <a:t>Preliminary results show high variability of nutrient concentrations within and among sites.</a:t>
            </a:r>
          </a:p>
          <a:p>
            <a:pPr marL="342900" indent="-342900" algn="just">
              <a:buFont typeface="Wingdings" panose="05000000000000000000" pitchFamily="2" charset="2"/>
              <a:buChar char="§"/>
            </a:pPr>
            <a:r>
              <a:rPr lang="en-US" sz="2800" dirty="0"/>
              <a:t>Ammonium and nitrate increase with urbanization, likely due to anthropogenic sources.</a:t>
            </a:r>
          </a:p>
          <a:p>
            <a:pPr marL="342900" indent="-342900" algn="just">
              <a:buFont typeface="Wingdings" panose="05000000000000000000" pitchFamily="2" charset="2"/>
              <a:buChar char="§"/>
            </a:pPr>
            <a:r>
              <a:rPr lang="en-US" sz="2800" dirty="0"/>
              <a:t>Due to Florida’s unique geology, ortho-phosphate concentrations could be explained by natural sources.</a:t>
            </a:r>
          </a:p>
          <a:p>
            <a:pPr marL="342900" indent="-342900" algn="just">
              <a:buFont typeface="Wingdings" panose="05000000000000000000" pitchFamily="2" charset="2"/>
              <a:buChar char="§"/>
            </a:pPr>
            <a:r>
              <a:rPr lang="en-US" sz="2800" dirty="0"/>
              <a:t>The most urbanized site has some of the lowest and most stable nutrient concentrations.</a:t>
            </a:r>
          </a:p>
        </p:txBody>
      </p:sp>
      <p:sp>
        <p:nvSpPr>
          <p:cNvPr id="107" name="Text Box 43">
            <a:extLst>
              <a:ext uri="{FF2B5EF4-FFF2-40B4-BE49-F238E27FC236}">
                <a16:creationId xmlns:a16="http://schemas.microsoft.com/office/drawing/2014/main" id="{33D8707F-27CF-4026-9BC2-53476D6EEE4A}"/>
              </a:ext>
            </a:extLst>
          </p:cNvPr>
          <p:cNvSpPr txBox="1">
            <a:spLocks noChangeArrowheads="1"/>
          </p:cNvSpPr>
          <p:nvPr/>
        </p:nvSpPr>
        <p:spPr bwMode="auto">
          <a:xfrm>
            <a:off x="15713168" y="30700511"/>
            <a:ext cx="25006104" cy="3508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457200" marR="0" lvl="0" indent="-457200" algn="just" defTabSz="914400" eaLnBrk="0" fontAlgn="base" latinLnBrk="0" hangingPunct="0">
              <a:lnSpc>
                <a:spcPct val="100000"/>
              </a:lnSpc>
              <a:spcBef>
                <a:spcPts val="1200"/>
              </a:spcBef>
              <a:spcAft>
                <a:spcPct val="0"/>
              </a:spcAft>
              <a:buClrTx/>
              <a:buSzTx/>
              <a:buFont typeface="Wingdings" panose="05000000000000000000" pitchFamily="2" charset="2"/>
              <a:buChar char="§"/>
              <a:tabLst/>
              <a:defRPr/>
            </a:pPr>
            <a:r>
              <a:rPr lang="en-US" altLang="en-US" sz="3200" kern="0" dirty="0">
                <a:solidFill>
                  <a:srgbClr val="000000"/>
                </a:solidFill>
              </a:rPr>
              <a:t>S</a:t>
            </a:r>
            <a:r>
              <a:rPr kumimoji="0" lang="en-US" altLang="en-US" sz="3200" b="0" i="0" u="none" strike="noStrike" kern="0" cap="none" spc="0" normalizeH="0" baseline="0" noProof="0" dirty="0" err="1">
                <a:ln>
                  <a:noFill/>
                </a:ln>
                <a:solidFill>
                  <a:srgbClr val="000000"/>
                </a:solidFill>
                <a:effectLst/>
                <a:uLnTx/>
                <a:uFillTx/>
                <a:latin typeface="Arial" panose="020B0604020202020204" pitchFamily="34" charset="0"/>
                <a:ea typeface="ヒラギノ角ゴ Pro W3" charset="-128"/>
              </a:rPr>
              <a:t>tream</a:t>
            </a:r>
            <a:r>
              <a:rPr kumimoji="0" lang="en-US" altLang="en-US" sz="3200" b="0" i="0" u="none" strike="noStrike" kern="0" cap="none" spc="0" normalizeH="0" baseline="0" noProof="0" dirty="0">
                <a:ln>
                  <a:noFill/>
                </a:ln>
                <a:solidFill>
                  <a:srgbClr val="000000"/>
                </a:solidFill>
                <a:effectLst/>
                <a:uLnTx/>
                <a:uFillTx/>
                <a:latin typeface="Arial" panose="020B0604020202020204" pitchFamily="34" charset="0"/>
                <a:ea typeface="ヒラギノ角ゴ Pro W3" charset="-128"/>
              </a:rPr>
              <a:t> signatures of less developed streams show less influence by any one factor, while increasingly urban streams show higher influence over multiple factors.</a:t>
            </a:r>
          </a:p>
          <a:p>
            <a:pPr marL="457200" marR="0" lvl="0" indent="-457200" algn="just" defTabSz="914400" eaLnBrk="0" fontAlgn="base" latinLnBrk="0" hangingPunct="0">
              <a:lnSpc>
                <a:spcPct val="100000"/>
              </a:lnSpc>
              <a:spcBef>
                <a:spcPts val="1200"/>
              </a:spcBef>
              <a:spcAft>
                <a:spcPct val="0"/>
              </a:spcAft>
              <a:buClrTx/>
              <a:buSzTx/>
              <a:buFont typeface="Wingdings" panose="05000000000000000000" pitchFamily="2" charset="2"/>
              <a:buChar char="§"/>
              <a:tabLst/>
              <a:defRPr/>
            </a:pPr>
            <a:r>
              <a:rPr kumimoji="0" lang="en-US" altLang="en-US" sz="3200" b="0" i="0" u="none" strike="noStrike" kern="0" cap="none" spc="0" normalizeH="0" baseline="0" noProof="0" dirty="0">
                <a:ln>
                  <a:noFill/>
                </a:ln>
                <a:solidFill>
                  <a:srgbClr val="000000"/>
                </a:solidFill>
                <a:effectLst/>
                <a:uLnTx/>
                <a:uFillTx/>
                <a:latin typeface="Arial" panose="020B0604020202020204" pitchFamily="34" charset="0"/>
                <a:ea typeface="ヒラギノ角ゴ Pro W3" charset="-128"/>
              </a:rPr>
              <a:t>Nutrient concentration variability exists within and among each station but less so in our most urbanized stream</a:t>
            </a:r>
          </a:p>
          <a:p>
            <a:pPr marL="457200" marR="0" lvl="0" indent="-457200" algn="just" defTabSz="914400" eaLnBrk="0" fontAlgn="base" latinLnBrk="0" hangingPunct="0">
              <a:lnSpc>
                <a:spcPct val="100000"/>
              </a:lnSpc>
              <a:spcBef>
                <a:spcPts val="1200"/>
              </a:spcBef>
              <a:spcAft>
                <a:spcPct val="0"/>
              </a:spcAft>
              <a:buClrTx/>
              <a:buSzTx/>
              <a:buFont typeface="Wingdings" panose="05000000000000000000" pitchFamily="2" charset="2"/>
              <a:buChar char="§"/>
              <a:tabLst/>
              <a:defRPr/>
            </a:pPr>
            <a:r>
              <a:rPr kumimoji="0" lang="en-US" altLang="en-US" sz="3200" b="0" i="0" u="none" strike="noStrike" kern="0" cap="none" spc="0" normalizeH="0" baseline="0" noProof="0" dirty="0">
                <a:ln>
                  <a:noFill/>
                </a:ln>
                <a:solidFill>
                  <a:srgbClr val="000000"/>
                </a:solidFill>
                <a:effectLst/>
                <a:uLnTx/>
                <a:uFillTx/>
                <a:latin typeface="Arial" panose="020B0604020202020204" pitchFamily="34" charset="0"/>
                <a:ea typeface="ヒラギノ角ゴ Pro W3" charset="-128"/>
              </a:rPr>
              <a:t>Wastewater management practices appear to be a driver in nutrient variability across site</a:t>
            </a:r>
          </a:p>
          <a:p>
            <a:pPr marR="0" lvl="0" algn="just" defTabSz="914400" eaLnBrk="0" fontAlgn="base" latinLnBrk="0" hangingPunct="0">
              <a:lnSpc>
                <a:spcPct val="100000"/>
              </a:lnSpc>
              <a:spcBef>
                <a:spcPts val="1200"/>
              </a:spcBef>
              <a:spcAft>
                <a:spcPct val="0"/>
              </a:spcAft>
              <a:buClrTx/>
              <a:buSzTx/>
              <a:tabLst/>
              <a:defRPr/>
            </a:pPr>
            <a:r>
              <a:rPr lang="en-US" altLang="en-US" sz="3200" kern="0" dirty="0">
                <a:solidFill>
                  <a:srgbClr val="000000"/>
                </a:solidFill>
              </a:rPr>
              <a:t>Continued work will include continuous w</a:t>
            </a:r>
            <a:r>
              <a:rPr kumimoji="0" lang="en-US" altLang="en-US" sz="3200" b="0" i="0" u="none" strike="noStrike" kern="0" cap="none" spc="0" normalizeH="0" baseline="0" noProof="0" dirty="0">
                <a:ln>
                  <a:noFill/>
                </a:ln>
                <a:solidFill>
                  <a:srgbClr val="000000"/>
                </a:solidFill>
                <a:effectLst/>
                <a:uLnTx/>
                <a:uFillTx/>
                <a:latin typeface="Arial" panose="020B0604020202020204" pitchFamily="34" charset="0"/>
                <a:ea typeface="ヒラギノ角ゴ Pro W3" charset="-128"/>
              </a:rPr>
              <a:t>hole stream metabolism, dissolved organic matter analysis, and watershed delineation and analysis</a:t>
            </a:r>
          </a:p>
        </p:txBody>
      </p:sp>
      <p:grpSp>
        <p:nvGrpSpPr>
          <p:cNvPr id="111" name="Group 29">
            <a:extLst>
              <a:ext uri="{FF2B5EF4-FFF2-40B4-BE49-F238E27FC236}">
                <a16:creationId xmlns:a16="http://schemas.microsoft.com/office/drawing/2014/main" id="{30613B7B-8837-4409-AB78-1C901ED9DD9B}"/>
              </a:ext>
            </a:extLst>
          </p:cNvPr>
          <p:cNvGrpSpPr>
            <a:grpSpLocks/>
          </p:cNvGrpSpPr>
          <p:nvPr/>
        </p:nvGrpSpPr>
        <p:grpSpPr bwMode="auto">
          <a:xfrm>
            <a:off x="15778682" y="34392265"/>
            <a:ext cx="24937757" cy="1201536"/>
            <a:chOff x="576" y="3504"/>
            <a:chExt cx="6336" cy="768"/>
          </a:xfrm>
        </p:grpSpPr>
        <p:sp>
          <p:nvSpPr>
            <p:cNvPr id="112" name="Rectangle 30">
              <a:extLst>
                <a:ext uri="{FF2B5EF4-FFF2-40B4-BE49-F238E27FC236}">
                  <a16:creationId xmlns:a16="http://schemas.microsoft.com/office/drawing/2014/main" id="{CB69EE60-03E3-4B2E-8723-9627E7CC1224}"/>
                </a:ext>
              </a:extLst>
            </p:cNvPr>
            <p:cNvSpPr>
              <a:spLocks noChangeArrowheads="1"/>
            </p:cNvSpPr>
            <p:nvPr/>
          </p:nvSpPr>
          <p:spPr bwMode="auto">
            <a:xfrm>
              <a:off x="576" y="3504"/>
              <a:ext cx="6336" cy="768"/>
            </a:xfrm>
            <a:prstGeom prst="rect">
              <a:avLst/>
            </a:prstGeom>
            <a:solidFill>
              <a:srgbClr val="99CC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78373" tIns="39187" rIns="78373" bIns="39187">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ヒラギノ角ゴ Pro W3" charset="-128"/>
              </a:endParaRPr>
            </a:p>
          </p:txBody>
        </p:sp>
        <p:sp>
          <p:nvSpPr>
            <p:cNvPr id="113" name="Text Box 31">
              <a:extLst>
                <a:ext uri="{FF2B5EF4-FFF2-40B4-BE49-F238E27FC236}">
                  <a16:creationId xmlns:a16="http://schemas.microsoft.com/office/drawing/2014/main" id="{0F409015-F708-4843-AC69-A80BB05C1E6E}"/>
                </a:ext>
              </a:extLst>
            </p:cNvPr>
            <p:cNvSpPr txBox="1">
              <a:spLocks noChangeArrowheads="1"/>
            </p:cNvSpPr>
            <p:nvPr/>
          </p:nvSpPr>
          <p:spPr bwMode="auto">
            <a:xfrm>
              <a:off x="2412" y="3658"/>
              <a:ext cx="3247" cy="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78373" tIns="39187" rIns="78373" bIns="39187">
              <a:spAutoFit/>
            </a:bodyPr>
            <a:lstStyle>
              <a:lvl1pPr defTabSz="784225">
                <a:defRPr sz="2400">
                  <a:solidFill>
                    <a:schemeClr val="tx1"/>
                  </a:solidFill>
                  <a:latin typeface="Arial" panose="020B0604020202020204" pitchFamily="34" charset="0"/>
                  <a:ea typeface="ヒラギノ角ゴ Pro W3" charset="-128"/>
                </a:defRPr>
              </a:lvl1pPr>
              <a:lvl2pPr marL="742950" indent="-285750" defTabSz="784225">
                <a:defRPr sz="2400">
                  <a:solidFill>
                    <a:schemeClr val="tx1"/>
                  </a:solidFill>
                  <a:latin typeface="Arial" panose="020B0604020202020204" pitchFamily="34" charset="0"/>
                  <a:ea typeface="ヒラギノ角ゴ Pro W3" charset="-128"/>
                </a:defRPr>
              </a:lvl2pPr>
              <a:lvl3pPr marL="1143000" indent="-228600" defTabSz="784225">
                <a:defRPr sz="2400">
                  <a:solidFill>
                    <a:schemeClr val="tx1"/>
                  </a:solidFill>
                  <a:latin typeface="Arial" panose="020B0604020202020204" pitchFamily="34" charset="0"/>
                  <a:ea typeface="ヒラギノ角ゴ Pro W3" charset="-128"/>
                </a:defRPr>
              </a:lvl3pPr>
              <a:lvl4pPr marL="1600200" indent="-228600" defTabSz="784225">
                <a:defRPr sz="2400">
                  <a:solidFill>
                    <a:schemeClr val="tx1"/>
                  </a:solidFill>
                  <a:latin typeface="Arial" panose="020B0604020202020204" pitchFamily="34" charset="0"/>
                  <a:ea typeface="ヒラギノ角ゴ Pro W3" charset="-128"/>
                </a:defRPr>
              </a:lvl4pPr>
              <a:lvl5pPr marL="2057400" indent="-228600" defTabSz="784225">
                <a:defRPr sz="2400">
                  <a:solidFill>
                    <a:schemeClr val="tx1"/>
                  </a:solidFill>
                  <a:latin typeface="Arial" panose="020B0604020202020204" pitchFamily="34" charset="0"/>
                  <a:ea typeface="ヒラギノ角ゴ Pro W3" charset="-128"/>
                </a:defRPr>
              </a:lvl5pPr>
              <a:lvl6pPr marL="25146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defTabSz="784225"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marL="0" marR="0" lvl="0" indent="0" algn="ctr" defTabSz="784225" eaLnBrk="0" fontAlgn="base" latinLnBrk="0" hangingPunct="0">
                <a:lnSpc>
                  <a:spcPct val="100000"/>
                </a:lnSpc>
                <a:spcBef>
                  <a:spcPct val="50000"/>
                </a:spcBef>
                <a:spcAft>
                  <a:spcPct val="0"/>
                </a:spcAft>
                <a:buClrTx/>
                <a:buSzTx/>
                <a:buFontTx/>
                <a:buNone/>
                <a:tabLst/>
                <a:defRPr/>
              </a:pPr>
              <a:r>
                <a:rPr kumimoji="0" lang="en-US" altLang="en-US" sz="4100" b="1" i="0" u="none" strike="noStrike" kern="0" cap="none" spc="300" normalizeH="0" baseline="0" noProof="0" dirty="0">
                  <a:ln>
                    <a:noFill/>
                  </a:ln>
                  <a:solidFill>
                    <a:srgbClr val="000000"/>
                  </a:solidFill>
                  <a:effectLst/>
                  <a:uLnTx/>
                  <a:uFillTx/>
                  <a:latin typeface="Arial" panose="020B0604020202020204" pitchFamily="34" charset="0"/>
                  <a:ea typeface="ヒラギノ角ゴ Pro W3" charset="-128"/>
                </a:rPr>
                <a:t>ACKNOWLEDGEMENTS</a:t>
              </a:r>
              <a:endParaRPr kumimoji="0" lang="en-US" altLang="en-US" sz="2100" b="0" i="0" u="none" strike="noStrike" kern="0" cap="none" spc="300" normalizeH="0" baseline="0" noProof="0" dirty="0">
                <a:ln>
                  <a:noFill/>
                </a:ln>
                <a:solidFill>
                  <a:srgbClr val="000000"/>
                </a:solidFill>
                <a:effectLst/>
                <a:uLnTx/>
                <a:uFillTx/>
                <a:latin typeface="Arial" panose="020B0604020202020204" pitchFamily="34" charset="0"/>
                <a:ea typeface="ヒラギノ角ゴ Pro W3" charset="-128"/>
              </a:endParaRPr>
            </a:p>
          </p:txBody>
        </p:sp>
      </p:grpSp>
      <p:sp>
        <p:nvSpPr>
          <p:cNvPr id="114" name="Rectangle 113">
            <a:extLst>
              <a:ext uri="{FF2B5EF4-FFF2-40B4-BE49-F238E27FC236}">
                <a16:creationId xmlns:a16="http://schemas.microsoft.com/office/drawing/2014/main" id="{0F92FED6-2130-4E96-A3C9-40E399BDDC2A}"/>
              </a:ext>
            </a:extLst>
          </p:cNvPr>
          <p:cNvSpPr/>
          <p:nvPr/>
        </p:nvSpPr>
        <p:spPr>
          <a:xfrm>
            <a:off x="15828572" y="35781949"/>
            <a:ext cx="24838164" cy="1384995"/>
          </a:xfrm>
          <a:prstGeom prst="rect">
            <a:avLst/>
          </a:prstGeom>
        </p:spPr>
        <p:txBody>
          <a:bodyPr wrap="square">
            <a:spAutoFit/>
          </a:bodyPr>
          <a:lstStyle/>
          <a:p>
            <a:pPr algn="just"/>
            <a:r>
              <a:rPr lang="en-US" sz="2800" dirty="0"/>
              <a:t>This research is funded in-part by the Center for Landscape Conservation and Ecology with logistical support provided by Alachua County Environmental Protection Department, the City of Gainesville, and the St. John’s River Water Management District.</a:t>
            </a:r>
          </a:p>
          <a:p>
            <a:pPr algn="just"/>
            <a:r>
              <a:rPr lang="en-US" sz="2800" dirty="0"/>
              <a:t>Special thanks to Hallie Ferguson, Lindsey Kelly, Dr. Mark Clark, Dr. Eban Bean, Piyush Agade, and Steve Hohman for their advice, assistance, and support.  </a:t>
            </a:r>
          </a:p>
        </p:txBody>
      </p:sp>
    </p:spTree>
    <p:extLst>
      <p:ext uri="{BB962C8B-B14F-4D97-AF65-F5344CB8AC3E}">
        <p14:creationId xmlns:p14="http://schemas.microsoft.com/office/powerpoint/2010/main" val="7056655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542</TotalTime>
  <Words>681</Words>
  <Application>Microsoft Office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Taylor,Emily A</dc:creator>
  <cp:lastModifiedBy>Taylor,Emily A</cp:lastModifiedBy>
  <cp:revision>32</cp:revision>
  <dcterms:created xsi:type="dcterms:W3CDTF">2019-05-06T15:55:47Z</dcterms:created>
  <dcterms:modified xsi:type="dcterms:W3CDTF">2019-05-07T03:08:36Z</dcterms:modified>
</cp:coreProperties>
</file>